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5"/>
  </p:notesMasterIdLst>
  <p:handoutMasterIdLst>
    <p:handoutMasterId r:id="rId36"/>
  </p:handoutMasterIdLst>
  <p:sldIdLst>
    <p:sldId id="256" r:id="rId2"/>
    <p:sldId id="259" r:id="rId3"/>
    <p:sldId id="289" r:id="rId4"/>
    <p:sldId id="260" r:id="rId5"/>
    <p:sldId id="265" r:id="rId6"/>
    <p:sldId id="264" r:id="rId7"/>
    <p:sldId id="261" r:id="rId8"/>
    <p:sldId id="258" r:id="rId9"/>
    <p:sldId id="262" r:id="rId10"/>
    <p:sldId id="266" r:id="rId11"/>
    <p:sldId id="263" r:id="rId12"/>
    <p:sldId id="267" r:id="rId13"/>
    <p:sldId id="268" r:id="rId14"/>
    <p:sldId id="269" r:id="rId15"/>
    <p:sldId id="271" r:id="rId16"/>
    <p:sldId id="270" r:id="rId17"/>
    <p:sldId id="272" r:id="rId18"/>
    <p:sldId id="273" r:id="rId19"/>
    <p:sldId id="274" r:id="rId20"/>
    <p:sldId id="280" r:id="rId21"/>
    <p:sldId id="275" r:id="rId22"/>
    <p:sldId id="276" r:id="rId23"/>
    <p:sldId id="284" r:id="rId24"/>
    <p:sldId id="285" r:id="rId25"/>
    <p:sldId id="286" r:id="rId26"/>
    <p:sldId id="287" r:id="rId27"/>
    <p:sldId id="288" r:id="rId28"/>
    <p:sldId id="282" r:id="rId29"/>
    <p:sldId id="277" r:id="rId30"/>
    <p:sldId id="283" r:id="rId31"/>
    <p:sldId id="278" r:id="rId32"/>
    <p:sldId id="281" r:id="rId33"/>
    <p:sldId id="279" r:id="rId34"/>
  </p:sldIdLst>
  <p:sldSz cx="9144000" cy="6858000" type="screen4x3"/>
  <p:notesSz cx="6797675" cy="987425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a:srgbClr val="FFFF99"/>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7" autoAdjust="0"/>
    <p:restoredTop sz="63905" autoAdjust="0"/>
  </p:normalViewPr>
  <p:slideViewPr>
    <p:cSldViewPr>
      <p:cViewPr varScale="1">
        <p:scale>
          <a:sx n="71" d="100"/>
          <a:sy n="71" d="100"/>
        </p:scale>
        <p:origin x="-172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300" y="-90"/>
      </p:cViewPr>
      <p:guideLst>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3713"/>
          </a:xfrm>
          <a:prstGeom prst="rect">
            <a:avLst/>
          </a:prstGeom>
        </p:spPr>
        <p:txBody>
          <a:bodyPr vert="horz" lIns="91440" tIns="45720" rIns="91440" bIns="45720" rtlCol="0"/>
          <a:lstStyle>
            <a:lvl1pPr algn="r">
              <a:defRPr sz="1200"/>
            </a:lvl1pPr>
          </a:lstStyle>
          <a:p>
            <a:fld id="{E20DAF50-98ED-4CA6-8451-F3F62C0F73B6}" type="datetimeFigureOut">
              <a:rPr lang="en-GB" smtClean="0"/>
              <a:t>07/05/2018</a:t>
            </a:fld>
            <a:endParaRPr lang="en-GB"/>
          </a:p>
        </p:txBody>
      </p:sp>
      <p:sp>
        <p:nvSpPr>
          <p:cNvPr id="4" name="Footer Placeholder 3"/>
          <p:cNvSpPr>
            <a:spLocks noGrp="1"/>
          </p:cNvSpPr>
          <p:nvPr>
            <p:ph type="ftr" sz="quarter" idx="2"/>
          </p:nvPr>
        </p:nvSpPr>
        <p:spPr>
          <a:xfrm>
            <a:off x="0" y="9378950"/>
            <a:ext cx="2946400" cy="49371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378950"/>
            <a:ext cx="2946400" cy="493713"/>
          </a:xfrm>
          <a:prstGeom prst="rect">
            <a:avLst/>
          </a:prstGeom>
        </p:spPr>
        <p:txBody>
          <a:bodyPr vert="horz" lIns="91440" tIns="45720" rIns="91440" bIns="45720" rtlCol="0" anchor="b"/>
          <a:lstStyle>
            <a:lvl1pPr algn="r">
              <a:defRPr sz="1200"/>
            </a:lvl1pPr>
          </a:lstStyle>
          <a:p>
            <a:fld id="{F6C6A7F0-0391-4EA2-92A4-FD26AF9DD38F}" type="slidenum">
              <a:rPr lang="en-GB" smtClean="0"/>
              <a:t>‹#›</a:t>
            </a:fld>
            <a:endParaRPr lang="en-GB"/>
          </a:p>
        </p:txBody>
      </p:sp>
    </p:spTree>
    <p:extLst>
      <p:ext uri="{BB962C8B-B14F-4D97-AF65-F5344CB8AC3E}">
        <p14:creationId xmlns:p14="http://schemas.microsoft.com/office/powerpoint/2010/main" val="500281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3713"/>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3713"/>
          </a:xfrm>
          <a:prstGeom prst="rect">
            <a:avLst/>
          </a:prstGeom>
        </p:spPr>
        <p:txBody>
          <a:bodyPr vert="horz" lIns="91440" tIns="45720" rIns="91440" bIns="45720" rtlCol="0"/>
          <a:lstStyle>
            <a:lvl1pPr algn="r">
              <a:defRPr sz="1200"/>
            </a:lvl1pPr>
          </a:lstStyle>
          <a:p>
            <a:fld id="{A93EDA41-1EB1-485E-8769-40C2FEDBB033}" type="datetimeFigureOut">
              <a:rPr lang="de-DE" smtClean="0"/>
              <a:pPr/>
              <a:t>07.05.2018</a:t>
            </a:fld>
            <a:endParaRPr lang="de-DE"/>
          </a:p>
        </p:txBody>
      </p:sp>
      <p:sp>
        <p:nvSpPr>
          <p:cNvPr id="5" name="Notizenplatzhalter 4"/>
          <p:cNvSpPr>
            <a:spLocks noGrp="1"/>
          </p:cNvSpPr>
          <p:nvPr>
            <p:ph type="body" sz="quarter" idx="3"/>
          </p:nvPr>
        </p:nvSpPr>
        <p:spPr>
          <a:xfrm>
            <a:off x="679768" y="4690269"/>
            <a:ext cx="5438140" cy="444341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9378824"/>
            <a:ext cx="2945659" cy="493713"/>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378824"/>
            <a:ext cx="2945659" cy="493713"/>
          </a:xfrm>
          <a:prstGeom prst="rect">
            <a:avLst/>
          </a:prstGeom>
        </p:spPr>
        <p:txBody>
          <a:bodyPr vert="horz" lIns="91440" tIns="45720" rIns="91440" bIns="45720" rtlCol="0" anchor="b"/>
          <a:lstStyle>
            <a:lvl1pPr algn="r">
              <a:defRPr sz="1200"/>
            </a:lvl1pPr>
          </a:lstStyle>
          <a:p>
            <a:fld id="{F9F90C65-BE1F-4A4C-A75E-9B921E20D3DE}" type="slidenum">
              <a:rPr lang="de-DE" smtClean="0"/>
              <a:pPr/>
              <a:t>‹#›</a:t>
            </a:fld>
            <a:endParaRPr lang="de-DE"/>
          </a:p>
        </p:txBody>
      </p:sp>
    </p:spTree>
    <p:extLst>
      <p:ext uri="{BB962C8B-B14F-4D97-AF65-F5344CB8AC3E}">
        <p14:creationId xmlns:p14="http://schemas.microsoft.com/office/powerpoint/2010/main" val="1589052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F9F90C65-BE1F-4A4C-A75E-9B921E20D3DE}" type="slidenum">
              <a:rPr lang="de-DE" smtClean="0"/>
              <a:pPr/>
              <a:t>1</a:t>
            </a:fld>
            <a:endParaRPr lang="de-DE"/>
          </a:p>
        </p:txBody>
      </p:sp>
    </p:spTree>
    <p:extLst>
      <p:ext uri="{BB962C8B-B14F-4D97-AF65-F5344CB8AC3E}">
        <p14:creationId xmlns:p14="http://schemas.microsoft.com/office/powerpoint/2010/main" val="4279457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First</a:t>
            </a:r>
            <a:r>
              <a:rPr lang="de-DE" baseline="0" dirty="0" smtClean="0"/>
              <a:t> </a:t>
            </a:r>
            <a:r>
              <a:rPr lang="de-DE" baseline="0" dirty="0" err="1" smtClean="0"/>
              <a:t>go</a:t>
            </a:r>
            <a:r>
              <a:rPr lang="de-DE" baseline="0" dirty="0" smtClean="0"/>
              <a:t> </a:t>
            </a:r>
            <a:r>
              <a:rPr lang="de-DE" baseline="0" dirty="0" err="1" smtClean="0"/>
              <a:t>to</a:t>
            </a:r>
            <a:r>
              <a:rPr lang="de-DE" baseline="0" dirty="0" smtClean="0"/>
              <a:t> </a:t>
            </a:r>
            <a:r>
              <a:rPr lang="de-DE" baseline="0" dirty="0" err="1" smtClean="0"/>
              <a:t>GitHub</a:t>
            </a:r>
            <a:r>
              <a:rPr lang="de-DE" baseline="0" dirty="0" smtClean="0"/>
              <a:t> </a:t>
            </a:r>
            <a:r>
              <a:rPr lang="de-DE" baseline="0" dirty="0" err="1" smtClean="0"/>
              <a:t>and</a:t>
            </a:r>
            <a:r>
              <a:rPr lang="de-DE" baseline="0" dirty="0" smtClean="0"/>
              <a:t> </a:t>
            </a:r>
            <a:r>
              <a:rPr lang="de-DE" baseline="0" dirty="0" err="1" smtClean="0"/>
              <a:t>clone</a:t>
            </a:r>
            <a:r>
              <a:rPr lang="de-DE" baseline="0" dirty="0" smtClean="0"/>
              <a:t> </a:t>
            </a:r>
            <a:r>
              <a:rPr lang="de-DE" baseline="0" dirty="0" err="1" smtClean="0"/>
              <a:t>the</a:t>
            </a:r>
            <a:r>
              <a:rPr lang="de-DE" baseline="0" dirty="0" smtClean="0"/>
              <a:t> </a:t>
            </a:r>
            <a:r>
              <a:rPr lang="de-DE" baseline="0" dirty="0" err="1" smtClean="0"/>
              <a:t>directory</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TFBS </a:t>
            </a:r>
            <a:r>
              <a:rPr lang="de-DE" baseline="0" dirty="0" err="1" smtClean="0"/>
              <a:t>scan</a:t>
            </a:r>
            <a:r>
              <a:rPr lang="de-DE" baseline="0" dirty="0" smtClean="0"/>
              <a:t>. </a:t>
            </a:r>
            <a:r>
              <a:rPr lang="de-DE" baseline="0" dirty="0" err="1" smtClean="0"/>
              <a:t>You</a:t>
            </a:r>
            <a:r>
              <a:rPr lang="de-DE" baseline="0" dirty="0" smtClean="0"/>
              <a:t> </a:t>
            </a:r>
            <a:r>
              <a:rPr lang="de-DE" baseline="0" dirty="0" err="1" smtClean="0"/>
              <a:t>can</a:t>
            </a:r>
            <a:r>
              <a:rPr lang="de-DE" baseline="0" dirty="0" smtClean="0"/>
              <a:t> follow </a:t>
            </a:r>
            <a:r>
              <a:rPr lang="de-DE" baseline="0" dirty="0" err="1" smtClean="0"/>
              <a:t>the</a:t>
            </a:r>
            <a:r>
              <a:rPr lang="de-DE" baseline="0" dirty="0" smtClean="0"/>
              <a:t> </a:t>
            </a:r>
            <a:r>
              <a:rPr lang="de-DE" baseline="0" dirty="0" err="1" smtClean="0"/>
              <a:t>instructions</a:t>
            </a:r>
            <a:r>
              <a:rPr lang="de-DE" baseline="0" dirty="0" smtClean="0"/>
              <a:t> on </a:t>
            </a:r>
            <a:r>
              <a:rPr lang="de-DE" baseline="0" dirty="0" err="1" smtClean="0"/>
              <a:t>the</a:t>
            </a:r>
            <a:r>
              <a:rPr lang="de-DE" baseline="0" dirty="0" smtClean="0"/>
              <a:t> </a:t>
            </a:r>
            <a:r>
              <a:rPr lang="de-DE" baseline="0" dirty="0" err="1" smtClean="0"/>
              <a:t>GitHub</a:t>
            </a:r>
            <a:r>
              <a:rPr lang="de-DE" baseline="0" dirty="0" smtClean="0"/>
              <a:t> </a:t>
            </a:r>
            <a:r>
              <a:rPr lang="de-DE" baseline="0" dirty="0" err="1" smtClean="0"/>
              <a:t>to</a:t>
            </a:r>
            <a:r>
              <a:rPr lang="de-DE" baseline="0" dirty="0" smtClean="0"/>
              <a:t> </a:t>
            </a:r>
            <a:r>
              <a:rPr lang="de-DE" baseline="0" dirty="0" err="1" smtClean="0"/>
              <a:t>make</a:t>
            </a:r>
            <a:r>
              <a:rPr lang="de-DE" baseline="0" dirty="0" smtClean="0"/>
              <a:t> TFBS </a:t>
            </a:r>
            <a:r>
              <a:rPr lang="de-DE" baseline="0" dirty="0" err="1" smtClean="0"/>
              <a:t>scan</a:t>
            </a:r>
            <a:r>
              <a:rPr lang="de-DE" baseline="0" dirty="0" smtClean="0"/>
              <a:t> </a:t>
            </a:r>
            <a:r>
              <a:rPr lang="de-DE" baseline="0" dirty="0" err="1" smtClean="0"/>
              <a:t>work</a:t>
            </a:r>
            <a:r>
              <a:rPr lang="de-DE" baseline="0" dirty="0" smtClean="0"/>
              <a:t> </a:t>
            </a:r>
            <a:r>
              <a:rPr lang="de-DE" baseline="0" dirty="0" err="1" smtClean="0"/>
              <a:t>for</a:t>
            </a:r>
            <a:r>
              <a:rPr lang="de-DE" baseline="0" dirty="0" smtClean="0"/>
              <a:t> </a:t>
            </a:r>
            <a:r>
              <a:rPr lang="de-DE" baseline="0" dirty="0" err="1" smtClean="0"/>
              <a:t>you</a:t>
            </a:r>
            <a:endParaRPr lang="de-DE" dirty="0" smtClean="0"/>
          </a:p>
          <a:p>
            <a:r>
              <a:rPr lang="de-DE" dirty="0" err="1" smtClean="0"/>
              <a:t>To</a:t>
            </a:r>
            <a:r>
              <a:rPr lang="de-DE" dirty="0" smtClean="0"/>
              <a:t> </a:t>
            </a:r>
            <a:r>
              <a:rPr lang="de-DE" dirty="0" err="1" smtClean="0"/>
              <a:t>use</a:t>
            </a:r>
            <a:r>
              <a:rPr lang="de-DE" baseline="0" dirty="0" smtClean="0"/>
              <a:t> </a:t>
            </a:r>
            <a:r>
              <a:rPr lang="de-DE" baseline="0" dirty="0" err="1" smtClean="0"/>
              <a:t>the</a:t>
            </a:r>
            <a:r>
              <a:rPr lang="de-DE" baseline="0" dirty="0" smtClean="0"/>
              <a:t> TFBS </a:t>
            </a:r>
            <a:r>
              <a:rPr lang="de-DE" baseline="0" dirty="0" err="1" smtClean="0"/>
              <a:t>scan</a:t>
            </a:r>
            <a:r>
              <a:rPr lang="de-DE" baseline="0" dirty="0" smtClean="0"/>
              <a:t>,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thing</a:t>
            </a:r>
            <a:r>
              <a:rPr lang="de-DE" baseline="0" dirty="0" smtClean="0"/>
              <a:t> </a:t>
            </a:r>
            <a:r>
              <a:rPr lang="de-DE" baseline="0" dirty="0" err="1" smtClean="0"/>
              <a:t>you</a:t>
            </a:r>
            <a:r>
              <a:rPr lang="de-DE" baseline="0" dirty="0" smtClean="0"/>
              <a:t> </a:t>
            </a:r>
            <a:r>
              <a:rPr lang="de-DE" baseline="0" dirty="0" err="1" smtClean="0"/>
              <a:t>want</a:t>
            </a:r>
            <a:r>
              <a:rPr lang="de-DE" baseline="0" dirty="0" smtClean="0"/>
              <a:t> </a:t>
            </a:r>
            <a:r>
              <a:rPr lang="de-DE" baseline="0" dirty="0" err="1" smtClean="0"/>
              <a:t>to</a:t>
            </a:r>
            <a:r>
              <a:rPr lang="de-DE" baseline="0" dirty="0" smtClean="0"/>
              <a:t> do </a:t>
            </a:r>
            <a:r>
              <a:rPr lang="de-DE" baseline="0" dirty="0" err="1" smtClean="0"/>
              <a:t>is</a:t>
            </a:r>
            <a:r>
              <a:rPr lang="de-DE" baseline="0" dirty="0" smtClean="0"/>
              <a:t> </a:t>
            </a:r>
            <a:r>
              <a:rPr lang="de-DE" baseline="0" dirty="0" err="1" smtClean="0"/>
              <a:t>to</a:t>
            </a:r>
            <a:r>
              <a:rPr lang="de-DE" baseline="0" dirty="0" smtClean="0"/>
              <a:t> </a:t>
            </a:r>
            <a:r>
              <a:rPr lang="de-DE" baseline="0" dirty="0" err="1" smtClean="0"/>
              <a:t>activate</a:t>
            </a:r>
            <a:r>
              <a:rPr lang="de-DE" baseline="0" dirty="0" smtClean="0"/>
              <a:t> </a:t>
            </a:r>
            <a:r>
              <a:rPr lang="de-DE" baseline="0" dirty="0" err="1" smtClean="0"/>
              <a:t>the</a:t>
            </a:r>
            <a:r>
              <a:rPr lang="de-DE" baseline="0" dirty="0" smtClean="0"/>
              <a:t> </a:t>
            </a:r>
            <a:r>
              <a:rPr lang="de-DE" baseline="0" dirty="0" err="1" smtClean="0"/>
              <a:t>environment</a:t>
            </a:r>
            <a:endParaRPr lang="de-DE" baseline="0" dirty="0" smtClean="0"/>
          </a:p>
          <a:p>
            <a:r>
              <a:rPr lang="de-DE" baseline="0" dirty="0" smtClean="0"/>
              <a:t>After </a:t>
            </a:r>
            <a:r>
              <a:rPr lang="de-DE" baseline="0" dirty="0" err="1" smtClean="0"/>
              <a:t>this</a:t>
            </a:r>
            <a:r>
              <a:rPr lang="de-DE" baseline="0" dirty="0" smtClean="0"/>
              <a:t>, </a:t>
            </a:r>
            <a:r>
              <a:rPr lang="de-DE" baseline="0" dirty="0" err="1" smtClean="0"/>
              <a:t>you</a:t>
            </a:r>
            <a:r>
              <a:rPr lang="de-DE" baseline="0" dirty="0" smtClean="0"/>
              <a:t> </a:t>
            </a:r>
            <a:r>
              <a:rPr lang="de-DE" baseline="0" dirty="0" err="1" smtClean="0"/>
              <a:t>can</a:t>
            </a:r>
            <a:r>
              <a:rPr lang="de-DE" baseline="0" dirty="0" smtClean="0"/>
              <a:t> just </a:t>
            </a:r>
            <a:r>
              <a:rPr lang="de-DE" baseline="0" dirty="0" err="1" smtClean="0"/>
              <a:t>call</a:t>
            </a:r>
            <a:r>
              <a:rPr lang="de-DE" baseline="0" dirty="0" smtClean="0"/>
              <a:t> </a:t>
            </a:r>
            <a:r>
              <a:rPr lang="de-DE" baseline="0" dirty="0" err="1" smtClean="0"/>
              <a:t>the</a:t>
            </a:r>
            <a:r>
              <a:rPr lang="de-DE" baseline="0" dirty="0" smtClean="0"/>
              <a:t> </a:t>
            </a:r>
            <a:r>
              <a:rPr lang="de-DE" baseline="0" dirty="0" smtClean="0"/>
              <a:t>tfbsscan.py </a:t>
            </a:r>
            <a:r>
              <a:rPr lang="de-DE" baseline="0" dirty="0" err="1" smtClean="0"/>
              <a:t>using</a:t>
            </a:r>
            <a:r>
              <a:rPr lang="de-DE" baseline="0" dirty="0" smtClean="0"/>
              <a:t> </a:t>
            </a:r>
            <a:r>
              <a:rPr lang="de-DE" baseline="0" dirty="0" err="1" smtClean="0"/>
              <a:t>python</a:t>
            </a:r>
            <a:r>
              <a:rPr lang="de-DE" baseline="0" dirty="0" smtClean="0"/>
              <a:t> </a:t>
            </a:r>
            <a:r>
              <a:rPr lang="de-DE" baseline="0" dirty="0" err="1" smtClean="0"/>
              <a:t>and</a:t>
            </a:r>
            <a:r>
              <a:rPr lang="de-DE" baseline="0" dirty="0" smtClean="0"/>
              <a:t> follow </a:t>
            </a:r>
            <a:r>
              <a:rPr lang="de-DE" baseline="0" dirty="0" err="1" smtClean="0"/>
              <a:t>the</a:t>
            </a:r>
            <a:r>
              <a:rPr lang="de-DE" baseline="0" dirty="0" smtClean="0"/>
              <a:t> </a:t>
            </a:r>
            <a:r>
              <a:rPr lang="de-DE" baseline="0" dirty="0" err="1" smtClean="0"/>
              <a:t>instructions</a:t>
            </a:r>
            <a:endParaRPr lang="de-DE" baseline="0" dirty="0" smtClean="0"/>
          </a:p>
          <a:p>
            <a:r>
              <a:rPr lang="de-DE" baseline="0" dirty="0" smtClean="0"/>
              <a:t>As </a:t>
            </a:r>
            <a:r>
              <a:rPr lang="de-DE" baseline="0" dirty="0" smtClean="0"/>
              <a:t>I </a:t>
            </a:r>
            <a:r>
              <a:rPr lang="de-DE" baseline="0" dirty="0" err="1" smtClean="0"/>
              <a:t>have</a:t>
            </a:r>
            <a:r>
              <a:rPr lang="de-DE" baseline="0" dirty="0" smtClean="0"/>
              <a:t> </a:t>
            </a:r>
            <a:r>
              <a:rPr lang="de-DE" baseline="0" dirty="0" err="1" smtClean="0"/>
              <a:t>already</a:t>
            </a:r>
            <a:r>
              <a:rPr lang="de-DE" baseline="0" dirty="0" smtClean="0"/>
              <a:t> </a:t>
            </a:r>
            <a:r>
              <a:rPr lang="de-DE" baseline="0" dirty="0" err="1" smtClean="0"/>
              <a:t>mentioned</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required</a:t>
            </a:r>
            <a:r>
              <a:rPr lang="de-DE" baseline="0" dirty="0" smtClean="0"/>
              <a:t> </a:t>
            </a:r>
            <a:r>
              <a:rPr lang="de-DE" baseline="0" dirty="0" err="1" smtClean="0"/>
              <a:t>input</a:t>
            </a:r>
            <a:r>
              <a:rPr lang="de-DE" baseline="0" dirty="0" smtClean="0"/>
              <a:t> </a:t>
            </a:r>
            <a:r>
              <a:rPr lang="de-DE" baseline="0" dirty="0" err="1" smtClean="0"/>
              <a:t>files</a:t>
            </a:r>
            <a:r>
              <a:rPr lang="de-DE" baseline="0" dirty="0" smtClean="0"/>
              <a:t>, such </a:t>
            </a:r>
            <a:r>
              <a:rPr lang="de-DE" baseline="0" dirty="0" err="1" smtClean="0"/>
              <a:t>as</a:t>
            </a:r>
            <a:r>
              <a:rPr lang="de-DE" baseline="0" dirty="0" smtClean="0"/>
              <a:t> a </a:t>
            </a:r>
            <a:r>
              <a:rPr lang="de-DE" baseline="0" dirty="0" err="1" smtClean="0"/>
              <a:t>file</a:t>
            </a:r>
            <a:r>
              <a:rPr lang="de-DE" baseline="0" dirty="0" smtClean="0"/>
              <a:t> </a:t>
            </a:r>
            <a:r>
              <a:rPr lang="de-DE" baseline="0" dirty="0" err="1" smtClean="0"/>
              <a:t>with</a:t>
            </a:r>
            <a:r>
              <a:rPr lang="de-DE" baseline="0" dirty="0" smtClean="0"/>
              <a:t> </a:t>
            </a:r>
            <a:r>
              <a:rPr lang="de-DE" baseline="0" dirty="0" err="1" smtClean="0"/>
              <a:t>motifs</a:t>
            </a:r>
            <a:r>
              <a:rPr lang="de-DE" baseline="0" dirty="0" smtClean="0"/>
              <a:t> </a:t>
            </a:r>
            <a:r>
              <a:rPr lang="de-DE" baseline="0" dirty="0" err="1" smtClean="0"/>
              <a:t>and</a:t>
            </a:r>
            <a:r>
              <a:rPr lang="de-DE" baseline="0" dirty="0" smtClean="0"/>
              <a:t> a </a:t>
            </a:r>
            <a:r>
              <a:rPr lang="de-DE" baseline="0" dirty="0" err="1" smtClean="0"/>
              <a:t>genome</a:t>
            </a:r>
            <a:r>
              <a:rPr lang="de-DE" baseline="0" dirty="0" smtClean="0"/>
              <a:t> </a:t>
            </a:r>
            <a:r>
              <a:rPr lang="de-DE" baseline="0" dirty="0" err="1" smtClean="0"/>
              <a:t>file</a:t>
            </a:r>
            <a:r>
              <a:rPr lang="de-DE" baseline="0" dirty="0" smtClean="0"/>
              <a:t> </a:t>
            </a:r>
            <a:r>
              <a:rPr lang="de-DE" baseline="0" dirty="0" err="1" smtClean="0"/>
              <a:t>and</a:t>
            </a:r>
            <a:r>
              <a:rPr lang="de-DE" baseline="0" dirty="0" smtClean="0"/>
              <a:t> a </a:t>
            </a:r>
            <a:r>
              <a:rPr lang="de-DE" baseline="0" dirty="0" err="1" smtClean="0"/>
              <a:t>couple</a:t>
            </a:r>
            <a:r>
              <a:rPr lang="de-DE" baseline="0" dirty="0" smtClean="0"/>
              <a:t> </a:t>
            </a:r>
            <a:r>
              <a:rPr lang="de-DE" baseline="0" dirty="0" err="1" smtClean="0"/>
              <a:t>of</a:t>
            </a:r>
            <a:r>
              <a:rPr lang="de-DE" baseline="0" dirty="0" smtClean="0"/>
              <a:t> optional </a:t>
            </a:r>
            <a:r>
              <a:rPr lang="de-DE" baseline="0" dirty="0" err="1" smtClean="0"/>
              <a:t>arguments</a:t>
            </a:r>
            <a:r>
              <a:rPr lang="de-DE" baseline="0" dirty="0" smtClean="0"/>
              <a:t>.</a:t>
            </a:r>
          </a:p>
          <a:p>
            <a:r>
              <a:rPr lang="de-DE" baseline="0" dirty="0" smtClean="0"/>
              <a:t>The </a:t>
            </a:r>
            <a:r>
              <a:rPr lang="de-DE" baseline="0" dirty="0" err="1" smtClean="0"/>
              <a:t>easiest</a:t>
            </a:r>
            <a:r>
              <a:rPr lang="de-DE" baseline="0" dirty="0" smtClean="0"/>
              <a:t> </a:t>
            </a:r>
            <a:r>
              <a:rPr lang="de-DE" baseline="0" dirty="0" err="1" smtClean="0"/>
              <a:t>way</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the</a:t>
            </a:r>
            <a:r>
              <a:rPr lang="de-DE" baseline="0" dirty="0" smtClean="0"/>
              <a:t> TFBS </a:t>
            </a:r>
            <a:r>
              <a:rPr lang="de-DE" baseline="0" dirty="0" err="1" smtClean="0"/>
              <a:t>scan</a:t>
            </a:r>
            <a:r>
              <a:rPr lang="de-DE" baseline="0" dirty="0" smtClean="0"/>
              <a:t> </a:t>
            </a:r>
            <a:r>
              <a:rPr lang="de-DE" baseline="0" dirty="0" err="1" smtClean="0"/>
              <a:t>is</a:t>
            </a:r>
            <a:r>
              <a:rPr lang="de-DE" baseline="0" dirty="0" smtClean="0"/>
              <a:t> </a:t>
            </a:r>
            <a:r>
              <a:rPr lang="de-DE" baseline="0" dirty="0" err="1" smtClean="0"/>
              <a:t>to</a:t>
            </a:r>
            <a:r>
              <a:rPr lang="de-DE" baseline="0" dirty="0" smtClean="0"/>
              <a:t> </a:t>
            </a:r>
            <a:r>
              <a:rPr lang="de-DE" baseline="0" dirty="0" err="1" smtClean="0"/>
              <a:t>say</a:t>
            </a:r>
            <a:r>
              <a:rPr lang="de-DE" baseline="0" dirty="0" smtClean="0"/>
              <a:t> </a:t>
            </a:r>
            <a:r>
              <a:rPr lang="de-DE" baseline="0" dirty="0" err="1" smtClean="0"/>
              <a:t>python</a:t>
            </a:r>
            <a:r>
              <a:rPr lang="de-DE" baseline="0" dirty="0" smtClean="0"/>
              <a:t> mytool.py –m 3_motifs.pfm –g </a:t>
            </a:r>
            <a:r>
              <a:rPr lang="de-DE" baseline="0" dirty="0" err="1" smtClean="0"/>
              <a:t>genome.fa</a:t>
            </a:r>
            <a:r>
              <a:rPr lang="de-DE" baseline="0" dirty="0" smtClean="0"/>
              <a:t> –b </a:t>
            </a:r>
            <a:r>
              <a:rPr lang="de-DE" baseline="0" dirty="0" err="1" smtClean="0"/>
              <a:t>peaks.bed</a:t>
            </a:r>
            <a:endParaRPr lang="de-DE" baseline="0" dirty="0" smtClean="0"/>
          </a:p>
          <a:p>
            <a:r>
              <a:rPr lang="de-DE" baseline="0" dirty="0" smtClean="0"/>
              <a:t>I will </a:t>
            </a:r>
            <a:r>
              <a:rPr lang="de-DE" baseline="0" dirty="0" err="1" smtClean="0"/>
              <a:t>tell</a:t>
            </a:r>
            <a:r>
              <a:rPr lang="de-DE" baseline="0" dirty="0" smtClean="0"/>
              <a:t> a </a:t>
            </a:r>
            <a:r>
              <a:rPr lang="de-DE" baseline="0" dirty="0" err="1" smtClean="0"/>
              <a:t>bit</a:t>
            </a:r>
            <a:r>
              <a:rPr lang="de-DE" baseline="0" dirty="0" smtClean="0"/>
              <a:t> </a:t>
            </a:r>
            <a:r>
              <a:rPr lang="de-DE" baseline="0" dirty="0" err="1" smtClean="0"/>
              <a:t>more</a:t>
            </a:r>
            <a:r>
              <a:rPr lang="de-DE" baseline="0" dirty="0" smtClean="0"/>
              <a:t> </a:t>
            </a:r>
            <a:r>
              <a:rPr lang="de-DE" baseline="0" dirty="0" err="1" smtClean="0"/>
              <a:t>about</a:t>
            </a:r>
            <a:r>
              <a:rPr lang="de-DE" baseline="0" dirty="0" smtClean="0"/>
              <a:t> all </a:t>
            </a:r>
            <a:r>
              <a:rPr lang="de-DE" baseline="0" dirty="0" err="1" smtClean="0"/>
              <a:t>the</a:t>
            </a:r>
            <a:r>
              <a:rPr lang="de-DE" baseline="0" dirty="0" smtClean="0"/>
              <a:t> optional </a:t>
            </a:r>
            <a:r>
              <a:rPr lang="de-DE" baseline="0" dirty="0" err="1" smtClean="0"/>
              <a:t>arguments</a:t>
            </a:r>
            <a:r>
              <a:rPr lang="de-DE" baseline="0" dirty="0" smtClean="0"/>
              <a:t> </a:t>
            </a:r>
            <a:r>
              <a:rPr lang="de-DE" baseline="0" dirty="0" err="1" smtClean="0"/>
              <a:t>later</a:t>
            </a:r>
            <a:r>
              <a:rPr lang="de-DE" baseline="0" dirty="0" smtClean="0"/>
              <a:t>, </a:t>
            </a:r>
            <a:r>
              <a:rPr lang="de-DE" baseline="0" dirty="0" err="1" smtClean="0"/>
              <a:t>now</a:t>
            </a:r>
            <a:r>
              <a:rPr lang="de-DE" baseline="0" dirty="0" smtClean="0"/>
              <a:t> </a:t>
            </a:r>
            <a:r>
              <a:rPr lang="de-DE" baseline="0" dirty="0" err="1" smtClean="0"/>
              <a:t>we</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t>
            </a:r>
            <a:r>
              <a:rPr lang="de-DE" baseline="0" dirty="0" err="1" smtClean="0"/>
              <a:t>the</a:t>
            </a:r>
            <a:r>
              <a:rPr lang="de-DE" baseline="0" dirty="0" smtClean="0"/>
              <a:t> </a:t>
            </a:r>
            <a:r>
              <a:rPr lang="de-DE" baseline="0" dirty="0" err="1" smtClean="0"/>
              <a:t>output</a:t>
            </a:r>
            <a:r>
              <a:rPr lang="de-DE" baseline="0" dirty="0" smtClean="0"/>
              <a:t> </a:t>
            </a:r>
            <a:r>
              <a:rPr lang="de-DE" baseline="0" dirty="0" err="1" smtClean="0"/>
              <a:t>looks</a:t>
            </a:r>
            <a:r>
              <a:rPr lang="de-DE" baseline="0" dirty="0" smtClean="0"/>
              <a:t> like.</a:t>
            </a:r>
          </a:p>
        </p:txBody>
      </p:sp>
      <p:sp>
        <p:nvSpPr>
          <p:cNvPr id="4" name="Slide Number Placeholder 3"/>
          <p:cNvSpPr>
            <a:spLocks noGrp="1"/>
          </p:cNvSpPr>
          <p:nvPr>
            <p:ph type="sldNum" sz="quarter" idx="10"/>
          </p:nvPr>
        </p:nvSpPr>
        <p:spPr/>
        <p:txBody>
          <a:bodyPr/>
          <a:lstStyle/>
          <a:p>
            <a:fld id="{F9F90C65-BE1F-4A4C-A75E-9B921E20D3DE}" type="slidenum">
              <a:rPr lang="de-DE" smtClean="0"/>
              <a:pPr/>
              <a:t>10</a:t>
            </a:fld>
            <a:endParaRPr lang="de-DE"/>
          </a:p>
        </p:txBody>
      </p:sp>
    </p:spTree>
    <p:extLst>
      <p:ext uri="{BB962C8B-B14F-4D97-AF65-F5344CB8AC3E}">
        <p14:creationId xmlns:p14="http://schemas.microsoft.com/office/powerpoint/2010/main" val="1872116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As an </a:t>
            </a:r>
            <a:r>
              <a:rPr lang="de-DE" baseline="0" dirty="0" err="1" smtClean="0"/>
              <a:t>output</a:t>
            </a:r>
            <a:r>
              <a:rPr lang="de-DE" baseline="0" dirty="0" smtClean="0"/>
              <a:t> </a:t>
            </a:r>
            <a:r>
              <a:rPr lang="de-DE" baseline="0" dirty="0" err="1" smtClean="0"/>
              <a:t>one</a:t>
            </a:r>
            <a:r>
              <a:rPr lang="de-DE" baseline="0" dirty="0" smtClean="0"/>
              <a:t> </a:t>
            </a:r>
            <a:r>
              <a:rPr lang="de-DE" baseline="0" dirty="0" err="1" smtClean="0"/>
              <a:t>receives</a:t>
            </a:r>
            <a:r>
              <a:rPr lang="de-DE" baseline="0" dirty="0" smtClean="0"/>
              <a:t> </a:t>
            </a:r>
            <a:r>
              <a:rPr lang="de-DE" baseline="0" dirty="0" err="1" smtClean="0"/>
              <a:t>the</a:t>
            </a:r>
            <a:r>
              <a:rPr lang="de-DE" baseline="0" dirty="0" smtClean="0"/>
              <a:t> </a:t>
            </a:r>
            <a:r>
              <a:rPr lang="de-DE" baseline="0" dirty="0" err="1" smtClean="0"/>
              <a:t>file</a:t>
            </a:r>
            <a:r>
              <a:rPr lang="de-DE" baseline="0" dirty="0" smtClean="0"/>
              <a:t> in .</a:t>
            </a:r>
            <a:r>
              <a:rPr lang="de-DE" baseline="0" dirty="0" err="1" smtClean="0"/>
              <a:t>bed</a:t>
            </a:r>
            <a:r>
              <a:rPr lang="de-DE" baseline="0" dirty="0" smtClean="0"/>
              <a:t> </a:t>
            </a:r>
            <a:r>
              <a:rPr lang="de-DE" baseline="0" dirty="0" err="1" smtClean="0"/>
              <a:t>format</a:t>
            </a:r>
            <a:r>
              <a:rPr lang="de-DE" baseline="0" dirty="0" smtClean="0"/>
              <a:t>. </a:t>
            </a:r>
            <a:r>
              <a:rPr lang="de-DE" baseline="0" dirty="0" err="1" smtClean="0"/>
              <a:t>If</a:t>
            </a:r>
            <a:r>
              <a:rPr lang="de-DE" baseline="0" dirty="0" smtClean="0"/>
              <a:t> </a:t>
            </a:r>
            <a:r>
              <a:rPr lang="de-DE" baseline="0" dirty="0" err="1" smtClean="0"/>
              <a:t>several</a:t>
            </a:r>
            <a:r>
              <a:rPr lang="de-DE" baseline="0" dirty="0" smtClean="0"/>
              <a:t> </a:t>
            </a:r>
            <a:r>
              <a:rPr lang="de-DE" baseline="0" dirty="0" err="1" smtClean="0"/>
              <a:t>motifs</a:t>
            </a:r>
            <a:r>
              <a:rPr lang="de-DE" baseline="0" dirty="0" smtClean="0"/>
              <a:t> </a:t>
            </a:r>
            <a:r>
              <a:rPr lang="de-DE" baseline="0" dirty="0" err="1" smtClean="0"/>
              <a:t>were</a:t>
            </a:r>
            <a:r>
              <a:rPr lang="de-DE" baseline="0" dirty="0" smtClean="0"/>
              <a:t> </a:t>
            </a:r>
            <a:r>
              <a:rPr lang="de-DE" baseline="0" dirty="0" err="1" smtClean="0"/>
              <a:t>given</a:t>
            </a:r>
            <a:r>
              <a:rPr lang="de-DE" baseline="0" dirty="0" smtClean="0"/>
              <a:t> </a:t>
            </a:r>
            <a:r>
              <a:rPr lang="de-DE" baseline="0" dirty="0" err="1" smtClean="0"/>
              <a:t>as</a:t>
            </a:r>
            <a:r>
              <a:rPr lang="de-DE" baseline="0" dirty="0" smtClean="0"/>
              <a:t> </a:t>
            </a:r>
            <a:r>
              <a:rPr lang="de-DE" baseline="0" dirty="0" err="1" smtClean="0"/>
              <a:t>input</a:t>
            </a:r>
            <a:r>
              <a:rPr lang="de-DE" baseline="0" dirty="0" smtClean="0"/>
              <a:t>, </a:t>
            </a:r>
            <a:r>
              <a:rPr lang="de-DE" baseline="0" dirty="0" err="1" smtClean="0"/>
              <a:t>user</a:t>
            </a:r>
            <a:r>
              <a:rPr lang="de-DE" baseline="0" dirty="0" smtClean="0"/>
              <a:t> </a:t>
            </a:r>
            <a:r>
              <a:rPr lang="de-DE" baseline="0" dirty="0" err="1" smtClean="0"/>
              <a:t>receives</a:t>
            </a:r>
            <a:r>
              <a:rPr lang="de-DE" baseline="0" dirty="0" smtClean="0"/>
              <a:t> </a:t>
            </a:r>
            <a:r>
              <a:rPr lang="de-DE" baseline="0" dirty="0" err="1" smtClean="0"/>
              <a:t>as</a:t>
            </a:r>
            <a:r>
              <a:rPr lang="de-DE" baseline="0" dirty="0" smtClean="0"/>
              <a:t> </a:t>
            </a:r>
            <a:r>
              <a:rPr lang="de-DE" baseline="0" dirty="0" err="1" smtClean="0"/>
              <a:t>many</a:t>
            </a:r>
            <a:r>
              <a:rPr lang="de-DE" baseline="0" dirty="0" smtClean="0"/>
              <a:t> </a:t>
            </a:r>
            <a:r>
              <a:rPr lang="de-DE" baseline="0" dirty="0" err="1" smtClean="0"/>
              <a:t>output</a:t>
            </a:r>
            <a:r>
              <a:rPr lang="de-DE" baseline="0" dirty="0" smtClean="0"/>
              <a:t> .</a:t>
            </a:r>
            <a:r>
              <a:rPr lang="de-DE" baseline="0" dirty="0" err="1" smtClean="0"/>
              <a:t>bed</a:t>
            </a:r>
            <a:r>
              <a:rPr lang="de-DE" baseline="0" dirty="0" smtClean="0"/>
              <a:t> </a:t>
            </a:r>
            <a:r>
              <a:rPr lang="de-DE" baseline="0" dirty="0" err="1" smtClean="0"/>
              <a:t>files</a:t>
            </a:r>
            <a:r>
              <a:rPr lang="de-DE" baseline="0" dirty="0" smtClean="0"/>
              <a:t> </a:t>
            </a:r>
            <a:r>
              <a:rPr lang="de-DE" baseline="0" dirty="0" err="1" smtClean="0"/>
              <a:t>as</a:t>
            </a:r>
            <a:r>
              <a:rPr lang="de-DE" baseline="0" dirty="0" smtClean="0"/>
              <a:t> </a:t>
            </a:r>
            <a:r>
              <a:rPr lang="de-DE" baseline="0" dirty="0" err="1" smtClean="0"/>
              <a:t>many</a:t>
            </a:r>
            <a:r>
              <a:rPr lang="de-DE" baseline="0" dirty="0" smtClean="0"/>
              <a:t> </a:t>
            </a:r>
            <a:r>
              <a:rPr lang="de-DE" baseline="0" dirty="0" err="1" smtClean="0"/>
              <a:t>motifs</a:t>
            </a:r>
            <a:r>
              <a:rPr lang="de-DE" baseline="0" dirty="0" smtClean="0"/>
              <a:t> </a:t>
            </a:r>
            <a:r>
              <a:rPr lang="de-DE" baseline="0" dirty="0" err="1" smtClean="0"/>
              <a:t>were</a:t>
            </a:r>
            <a:r>
              <a:rPr lang="de-DE" baseline="0" dirty="0" smtClean="0"/>
              <a:t> </a:t>
            </a:r>
            <a:r>
              <a:rPr lang="de-DE" baseline="0" dirty="0" err="1" smtClean="0"/>
              <a:t>given</a:t>
            </a:r>
            <a:r>
              <a:rPr lang="de-DE" baseline="0" dirty="0" smtClean="0"/>
              <a:t>. </a:t>
            </a:r>
            <a:r>
              <a:rPr lang="de-DE" baseline="0" dirty="0" err="1" smtClean="0"/>
              <a:t>Each</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output</a:t>
            </a:r>
            <a:r>
              <a:rPr lang="de-DE" baseline="0" dirty="0" smtClean="0"/>
              <a:t> </a:t>
            </a:r>
            <a:r>
              <a:rPr lang="de-DE" baseline="0" dirty="0" err="1" smtClean="0"/>
              <a:t>files</a:t>
            </a:r>
            <a:r>
              <a:rPr lang="de-DE" baseline="0" dirty="0" smtClean="0"/>
              <a:t> will </a:t>
            </a:r>
            <a:r>
              <a:rPr lang="de-DE" baseline="0" dirty="0" err="1" smtClean="0"/>
              <a:t>contains</a:t>
            </a:r>
            <a:r>
              <a:rPr lang="de-DE" baseline="0" dirty="0" smtClean="0"/>
              <a:t> </a:t>
            </a:r>
            <a:r>
              <a:rPr lang="de-DE" baseline="0" dirty="0" err="1" smtClean="0"/>
              <a:t>the</a:t>
            </a:r>
            <a:r>
              <a:rPr lang="de-DE" baseline="0" dirty="0" smtClean="0"/>
              <a:t> </a:t>
            </a:r>
            <a:r>
              <a:rPr lang="de-DE" baseline="0" dirty="0" err="1" smtClean="0"/>
              <a:t>information</a:t>
            </a:r>
            <a:r>
              <a:rPr lang="de-DE" baseline="0" dirty="0" smtClean="0"/>
              <a:t> </a:t>
            </a:r>
            <a:r>
              <a:rPr lang="de-DE" baseline="0" dirty="0" err="1" smtClean="0"/>
              <a:t>about</a:t>
            </a:r>
            <a:r>
              <a:rPr lang="de-DE" baseline="0" dirty="0" smtClean="0"/>
              <a:t> </a:t>
            </a:r>
            <a:r>
              <a:rPr lang="de-DE" baseline="0" dirty="0" err="1" smtClean="0"/>
              <a:t>only</a:t>
            </a:r>
            <a:r>
              <a:rPr lang="de-DE" baseline="0" dirty="0" smtClean="0"/>
              <a:t> </a:t>
            </a:r>
            <a:r>
              <a:rPr lang="de-DE" baseline="0" dirty="0" err="1" smtClean="0"/>
              <a:t>one</a:t>
            </a:r>
            <a:r>
              <a:rPr lang="de-DE" baseline="0" dirty="0" smtClean="0"/>
              <a:t> </a:t>
            </a:r>
            <a:r>
              <a:rPr lang="de-DE" baseline="0" dirty="0" err="1" smtClean="0"/>
              <a:t>motif</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file</a:t>
            </a:r>
            <a:r>
              <a:rPr lang="de-DE" baseline="0" dirty="0" smtClean="0"/>
              <a:t> </a:t>
            </a:r>
            <a:r>
              <a:rPr lang="de-DE" baseline="0" dirty="0" err="1" smtClean="0"/>
              <a:t>itself</a:t>
            </a:r>
            <a:r>
              <a:rPr lang="de-DE" baseline="0" dirty="0" smtClean="0"/>
              <a:t> </a:t>
            </a:r>
            <a:r>
              <a:rPr lang="de-DE" baseline="0" dirty="0" err="1" smtClean="0"/>
              <a:t>has</a:t>
            </a:r>
            <a:r>
              <a:rPr lang="de-DE" baseline="0" dirty="0" smtClean="0"/>
              <a:t> </a:t>
            </a:r>
            <a:r>
              <a:rPr lang="de-DE" baseline="0" dirty="0" err="1" smtClean="0"/>
              <a:t>the</a:t>
            </a:r>
            <a:r>
              <a:rPr lang="de-DE" baseline="0" dirty="0" smtClean="0"/>
              <a:t> </a:t>
            </a:r>
            <a:r>
              <a:rPr lang="de-DE" baseline="0" dirty="0" err="1" smtClean="0"/>
              <a:t>name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with</a:t>
            </a:r>
            <a:r>
              <a:rPr lang="de-DE" baseline="0" dirty="0" smtClean="0"/>
              <a:t> .</a:t>
            </a:r>
            <a:r>
              <a:rPr lang="de-DE" baseline="0" dirty="0" err="1" smtClean="0"/>
              <a:t>bed</a:t>
            </a:r>
            <a:r>
              <a:rPr lang="de-DE" baseline="0" dirty="0" smtClean="0"/>
              <a:t> </a:t>
            </a:r>
            <a:r>
              <a:rPr lang="de-DE" baseline="0" dirty="0" err="1" smtClean="0"/>
              <a:t>extension</a:t>
            </a:r>
            <a:r>
              <a:rPr lang="de-D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As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also </a:t>
            </a:r>
            <a:r>
              <a:rPr lang="de-DE" baseline="0" dirty="0" err="1" smtClean="0"/>
              <a:t>three</a:t>
            </a:r>
            <a:r>
              <a:rPr lang="de-DE" baseline="0" dirty="0" smtClean="0"/>
              <a:t> </a:t>
            </a:r>
            <a:r>
              <a:rPr lang="de-DE" baseline="0" dirty="0" err="1" smtClean="0"/>
              <a:t>required</a:t>
            </a:r>
            <a:r>
              <a:rPr lang="de-DE" baseline="0" dirty="0" smtClean="0"/>
              <a:t> .</a:t>
            </a:r>
            <a:r>
              <a:rPr lang="de-DE" baseline="0" dirty="0" err="1" smtClean="0"/>
              <a:t>bed</a:t>
            </a:r>
            <a:r>
              <a:rPr lang="de-DE" baseline="0" dirty="0" smtClean="0"/>
              <a:t> </a:t>
            </a:r>
            <a:r>
              <a:rPr lang="de-DE" baseline="0" dirty="0" err="1" smtClean="0"/>
              <a:t>columns</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additional </a:t>
            </a:r>
            <a:r>
              <a:rPr lang="de-DE" baseline="0" dirty="0" err="1" smtClean="0"/>
              <a:t>information</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bed</a:t>
            </a:r>
            <a:r>
              <a:rPr lang="de-DE" baseline="0" dirty="0" smtClean="0"/>
              <a:t> </a:t>
            </a:r>
            <a:r>
              <a:rPr lang="de-DE" baseline="0" dirty="0" err="1" smtClean="0"/>
              <a:t>file</a:t>
            </a:r>
            <a:r>
              <a:rPr lang="de-DE" baseline="0" dirty="0" smtClean="0"/>
              <a:t>, </a:t>
            </a:r>
            <a:r>
              <a:rPr lang="de-DE" baseline="0" dirty="0" err="1" smtClean="0"/>
              <a:t>that</a:t>
            </a:r>
            <a:r>
              <a:rPr lang="de-DE" baseline="0" dirty="0" smtClean="0"/>
              <a:t> was </a:t>
            </a:r>
            <a:r>
              <a:rPr lang="de-DE" baseline="0" dirty="0" err="1" smtClean="0"/>
              <a:t>given</a:t>
            </a:r>
            <a:r>
              <a:rPr lang="de-DE" baseline="0" dirty="0" smtClean="0"/>
              <a:t> </a:t>
            </a:r>
            <a:r>
              <a:rPr lang="de-DE" baseline="0" dirty="0" err="1" smtClean="0"/>
              <a:t>as</a:t>
            </a:r>
            <a:r>
              <a:rPr lang="de-DE" baseline="0" dirty="0" smtClean="0"/>
              <a:t> </a:t>
            </a:r>
            <a:r>
              <a:rPr lang="de-DE" baseline="0" dirty="0" err="1" smtClean="0"/>
              <a:t>input</a:t>
            </a:r>
            <a:endParaRPr lang="de-DE" baseline="0" dirty="0" smtClean="0"/>
          </a:p>
          <a:p>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11</a:t>
            </a:fld>
            <a:endParaRPr lang="de-DE"/>
          </a:p>
        </p:txBody>
      </p:sp>
    </p:spTree>
    <p:extLst>
      <p:ext uri="{BB962C8B-B14F-4D97-AF65-F5344CB8AC3E}">
        <p14:creationId xmlns:p14="http://schemas.microsoft.com/office/powerpoint/2010/main" val="3035827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err="1" smtClean="0"/>
              <a:t>Now</a:t>
            </a:r>
            <a:r>
              <a:rPr lang="de-DE" baseline="0" dirty="0" smtClean="0"/>
              <a:t> after </a:t>
            </a:r>
            <a:r>
              <a:rPr lang="de-DE" baseline="0" dirty="0" err="1" smtClean="0"/>
              <a:t>we</a:t>
            </a:r>
            <a:r>
              <a:rPr lang="de-DE" baseline="0" dirty="0" smtClean="0"/>
              <a:t> </a:t>
            </a:r>
            <a:r>
              <a:rPr lang="de-DE" baseline="0" dirty="0" err="1" smtClean="0"/>
              <a:t>know</a:t>
            </a:r>
            <a:r>
              <a:rPr lang="de-DE" baseline="0" dirty="0" smtClean="0"/>
              <a:t> </a:t>
            </a:r>
            <a:r>
              <a:rPr lang="de-DE" baseline="0" dirty="0" err="1" smtClean="0"/>
              <a:t>what</a:t>
            </a:r>
            <a:r>
              <a:rPr lang="de-DE" baseline="0" dirty="0" smtClean="0"/>
              <a:t> </a:t>
            </a:r>
            <a:r>
              <a:rPr lang="de-DE" baseline="0" dirty="0" err="1" smtClean="0"/>
              <a:t>the</a:t>
            </a:r>
            <a:r>
              <a:rPr lang="de-DE" baseline="0" dirty="0" smtClean="0"/>
              <a:t> </a:t>
            </a:r>
            <a:r>
              <a:rPr lang="de-DE" baseline="0" dirty="0" err="1" smtClean="0"/>
              <a:t>input</a:t>
            </a:r>
            <a:r>
              <a:rPr lang="de-DE" baseline="0" dirty="0" smtClean="0"/>
              <a:t> </a:t>
            </a:r>
            <a:r>
              <a:rPr lang="de-DE" baseline="0" dirty="0" err="1" smtClean="0"/>
              <a:t>and</a:t>
            </a:r>
            <a:r>
              <a:rPr lang="de-DE" baseline="0" dirty="0" smtClean="0"/>
              <a:t> </a:t>
            </a:r>
            <a:r>
              <a:rPr lang="de-DE" baseline="0" dirty="0" err="1" smtClean="0"/>
              <a:t>what</a:t>
            </a:r>
            <a:r>
              <a:rPr lang="de-DE" baseline="0" dirty="0" smtClean="0"/>
              <a:t> </a:t>
            </a:r>
            <a:r>
              <a:rPr lang="de-DE" baseline="0" dirty="0" err="1" smtClean="0"/>
              <a:t>the</a:t>
            </a:r>
            <a:r>
              <a:rPr lang="de-DE" baseline="0" dirty="0" smtClean="0"/>
              <a:t> </a:t>
            </a:r>
            <a:r>
              <a:rPr lang="de-DE" baseline="0" dirty="0" err="1" smtClean="0"/>
              <a:t>output</a:t>
            </a:r>
            <a:r>
              <a:rPr lang="de-DE" baseline="0" dirty="0" smtClean="0"/>
              <a:t> </a:t>
            </a:r>
            <a:r>
              <a:rPr lang="de-DE" baseline="0" dirty="0" err="1" smtClean="0"/>
              <a:t>files</a:t>
            </a:r>
            <a:r>
              <a:rPr lang="de-DE" baseline="0" dirty="0" smtClean="0"/>
              <a:t> </a:t>
            </a:r>
            <a:r>
              <a:rPr lang="de-DE" baseline="0" dirty="0" err="1" smtClean="0"/>
              <a:t>are</a:t>
            </a:r>
            <a:r>
              <a:rPr lang="de-DE" baseline="0" dirty="0" smtClean="0"/>
              <a:t>, </a:t>
            </a:r>
            <a:r>
              <a:rPr lang="de-DE" baseline="0" dirty="0" err="1" smtClean="0"/>
              <a:t>we</a:t>
            </a:r>
            <a:r>
              <a:rPr lang="de-DE" baseline="0" dirty="0" smtClean="0"/>
              <a:t> </a:t>
            </a:r>
            <a:r>
              <a:rPr lang="de-DE" baseline="0" dirty="0" err="1" smtClean="0"/>
              <a:t>want</a:t>
            </a:r>
            <a:r>
              <a:rPr lang="de-DE" baseline="0" dirty="0" smtClean="0"/>
              <a:t> also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how</a:t>
            </a:r>
            <a:r>
              <a:rPr lang="de-DE" baseline="0" dirty="0" smtClean="0"/>
              <a:t> </a:t>
            </a:r>
            <a:r>
              <a:rPr lang="de-DE" baseline="0" dirty="0" err="1" smtClean="0"/>
              <a:t>it</a:t>
            </a:r>
            <a:r>
              <a:rPr lang="de-DE" baseline="0" dirty="0" smtClean="0"/>
              <a:t> </a:t>
            </a:r>
            <a:r>
              <a:rPr lang="de-DE" baseline="0" dirty="0" err="1" smtClean="0"/>
              <a:t>works</a:t>
            </a:r>
            <a:r>
              <a:rPr lang="de-DE" baseline="0" dirty="0" smtClean="0"/>
              <a:t>.</a:t>
            </a:r>
          </a:p>
          <a:p>
            <a:endParaRPr lang="de-DE" baseline="0" dirty="0" smtClean="0"/>
          </a:p>
          <a:p>
            <a:r>
              <a:rPr lang="de-DE" baseline="0" dirty="0" smtClean="0"/>
              <a:t>The </a:t>
            </a:r>
            <a:r>
              <a:rPr lang="de-DE" baseline="0" dirty="0" err="1" smtClean="0"/>
              <a:t>steps</a:t>
            </a:r>
            <a:r>
              <a:rPr lang="de-DE" baseline="0" dirty="0" smtClean="0"/>
              <a:t> TFBS </a:t>
            </a:r>
            <a:r>
              <a:rPr lang="de-DE" baseline="0" dirty="0" err="1" smtClean="0"/>
              <a:t>scan</a:t>
            </a:r>
            <a:r>
              <a:rPr lang="de-DE" baseline="0" dirty="0" smtClean="0"/>
              <a:t> </a:t>
            </a:r>
            <a:r>
              <a:rPr lang="de-DE" baseline="0" dirty="0" err="1" smtClean="0"/>
              <a:t>makes</a:t>
            </a:r>
            <a:r>
              <a:rPr lang="de-DE" baseline="0" dirty="0" smtClean="0"/>
              <a:t> </a:t>
            </a:r>
            <a:r>
              <a:rPr lang="de-DE" baseline="0" dirty="0" err="1" smtClean="0"/>
              <a:t>to</a:t>
            </a:r>
            <a:r>
              <a:rPr lang="de-DE" baseline="0" dirty="0" smtClean="0"/>
              <a:t> </a:t>
            </a:r>
            <a:r>
              <a:rPr lang="de-DE" baseline="0" dirty="0" err="1" smtClean="0"/>
              <a:t>work</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input</a:t>
            </a:r>
            <a:r>
              <a:rPr lang="de-DE" baseline="0" dirty="0" smtClean="0"/>
              <a:t> </a:t>
            </a:r>
            <a:r>
              <a:rPr lang="de-DE" baseline="0" dirty="0" err="1" smtClean="0"/>
              <a:t>data</a:t>
            </a:r>
            <a:r>
              <a:rPr lang="de-DE" baseline="0" dirty="0" smtClean="0"/>
              <a:t> </a:t>
            </a:r>
            <a:r>
              <a:rPr lang="de-DE" baseline="0" dirty="0" err="1" smtClean="0"/>
              <a:t>are</a:t>
            </a:r>
            <a:r>
              <a:rPr lang="de-DE" baseline="0" dirty="0" smtClean="0"/>
              <a:t>:</a:t>
            </a:r>
          </a:p>
          <a:p>
            <a:pPr marL="457200" indent="-457200">
              <a:buAutoNum type="arabicPeriod"/>
            </a:pPr>
            <a:r>
              <a:rPr lang="de-DE" sz="1200" dirty="0" smtClean="0"/>
              <a:t>Check </a:t>
            </a:r>
            <a:r>
              <a:rPr lang="de-DE" sz="1200" dirty="0" err="1" smtClean="0"/>
              <a:t>if</a:t>
            </a:r>
            <a:r>
              <a:rPr lang="de-DE" sz="1200" dirty="0" smtClean="0"/>
              <a:t> </a:t>
            </a:r>
            <a:r>
              <a:rPr lang="de-DE" sz="1200" dirty="0" err="1" smtClean="0"/>
              <a:t>the</a:t>
            </a:r>
            <a:r>
              <a:rPr lang="de-DE" sz="1200" dirty="0" smtClean="0"/>
              <a:t> </a:t>
            </a:r>
            <a:r>
              <a:rPr lang="de-DE" sz="1200" dirty="0" err="1" smtClean="0"/>
              <a:t>input</a:t>
            </a:r>
            <a:r>
              <a:rPr lang="de-DE" sz="1200" dirty="0" smtClean="0"/>
              <a:t> </a:t>
            </a:r>
            <a:r>
              <a:rPr lang="de-DE" sz="1200" dirty="0" err="1" smtClean="0"/>
              <a:t>files</a:t>
            </a:r>
            <a:r>
              <a:rPr lang="de-DE" sz="1200" dirty="0" smtClean="0"/>
              <a:t> </a:t>
            </a:r>
            <a:r>
              <a:rPr lang="de-DE" sz="1200" dirty="0" err="1" smtClean="0"/>
              <a:t>exists</a:t>
            </a:r>
            <a:r>
              <a:rPr lang="de-DE" sz="1200" dirty="0" smtClean="0"/>
              <a:t>, </a:t>
            </a:r>
            <a:r>
              <a:rPr lang="de-DE" sz="1200" dirty="0" err="1" smtClean="0"/>
              <a:t>the</a:t>
            </a:r>
            <a:r>
              <a:rPr lang="de-DE" sz="1200" dirty="0" smtClean="0"/>
              <a:t> </a:t>
            </a:r>
            <a:r>
              <a:rPr lang="de-DE" sz="1200" dirty="0" err="1" smtClean="0"/>
              <a:t>input</a:t>
            </a:r>
            <a:r>
              <a:rPr lang="de-DE" sz="1200" dirty="0" smtClean="0"/>
              <a:t> </a:t>
            </a:r>
            <a:r>
              <a:rPr lang="de-DE" sz="1200" dirty="0" err="1" smtClean="0"/>
              <a:t>genome.fa</a:t>
            </a:r>
            <a:r>
              <a:rPr lang="de-DE" sz="1200" dirty="0" smtClean="0"/>
              <a:t> will also </a:t>
            </a:r>
            <a:r>
              <a:rPr lang="de-DE" sz="1200" dirty="0" err="1" smtClean="0"/>
              <a:t>be</a:t>
            </a:r>
            <a:r>
              <a:rPr lang="de-DE" sz="1200" dirty="0" smtClean="0"/>
              <a:t> </a:t>
            </a:r>
            <a:r>
              <a:rPr lang="de-DE" sz="1200" dirty="0" err="1" smtClean="0"/>
              <a:t>checked</a:t>
            </a:r>
            <a:r>
              <a:rPr lang="de-DE" sz="1200" dirty="0" smtClean="0"/>
              <a:t> </a:t>
            </a:r>
            <a:r>
              <a:rPr lang="de-DE" sz="1200" dirty="0" err="1" smtClean="0"/>
              <a:t>if</a:t>
            </a:r>
            <a:r>
              <a:rPr lang="de-DE" sz="1200" dirty="0" smtClean="0"/>
              <a:t> </a:t>
            </a:r>
            <a:r>
              <a:rPr lang="de-DE" sz="1200" dirty="0" err="1" smtClean="0"/>
              <a:t>it</a:t>
            </a:r>
            <a:r>
              <a:rPr lang="de-DE" sz="1200" dirty="0" smtClean="0"/>
              <a:t> </a:t>
            </a:r>
            <a:r>
              <a:rPr lang="de-DE" sz="1200" dirty="0" err="1" smtClean="0"/>
              <a:t>is</a:t>
            </a:r>
            <a:r>
              <a:rPr lang="de-DE" sz="1200" dirty="0" smtClean="0"/>
              <a:t> in FASTA</a:t>
            </a:r>
            <a:r>
              <a:rPr lang="de-DE" sz="1200" baseline="0" dirty="0" smtClean="0"/>
              <a:t> </a:t>
            </a:r>
            <a:r>
              <a:rPr lang="de-DE" sz="1200" baseline="0" dirty="0" err="1" smtClean="0"/>
              <a:t>format</a:t>
            </a:r>
            <a:r>
              <a:rPr lang="de-DE" sz="1200" baseline="0" dirty="0" smtClean="0"/>
              <a:t>. </a:t>
            </a:r>
            <a:r>
              <a:rPr lang="de-DE" sz="1200" baseline="0" dirty="0" err="1" smtClean="0"/>
              <a:t>If</a:t>
            </a:r>
            <a:r>
              <a:rPr lang="de-DE" sz="1200" baseline="0" dirty="0" smtClean="0"/>
              <a:t> an </a:t>
            </a:r>
            <a:r>
              <a:rPr lang="de-DE" sz="1200" baseline="0" dirty="0" err="1" smtClean="0"/>
              <a:t>input</a:t>
            </a:r>
            <a:r>
              <a:rPr lang="de-DE" sz="1200" baseline="0" dirty="0" smtClean="0"/>
              <a:t> </a:t>
            </a:r>
            <a:r>
              <a:rPr lang="de-DE" sz="1200" baseline="0" dirty="0" err="1" smtClean="0"/>
              <a:t>file</a:t>
            </a:r>
            <a:r>
              <a:rPr lang="de-DE" sz="1200" baseline="0" dirty="0" smtClean="0"/>
              <a:t> </a:t>
            </a:r>
            <a:r>
              <a:rPr lang="de-DE" sz="1200" baseline="0" dirty="0" err="1" smtClean="0"/>
              <a:t>doesn‘t</a:t>
            </a:r>
            <a:r>
              <a:rPr lang="de-DE" sz="1200" baseline="0" dirty="0" smtClean="0"/>
              <a:t> </a:t>
            </a:r>
            <a:r>
              <a:rPr lang="de-DE" sz="1200" baseline="0" dirty="0" err="1" smtClean="0"/>
              <a:t>exist</a:t>
            </a:r>
            <a:r>
              <a:rPr lang="de-DE" sz="1200" baseline="0" dirty="0" smtClean="0"/>
              <a:t>, </a:t>
            </a:r>
            <a:r>
              <a:rPr lang="de-DE" sz="1200" baseline="0" dirty="0" err="1" smtClean="0"/>
              <a:t>the</a:t>
            </a:r>
            <a:r>
              <a:rPr lang="de-DE" sz="1200" baseline="0" dirty="0" smtClean="0"/>
              <a:t> </a:t>
            </a:r>
            <a:r>
              <a:rPr lang="de-DE" sz="1200" baseline="0" dirty="0" err="1" smtClean="0"/>
              <a:t>message</a:t>
            </a:r>
            <a:r>
              <a:rPr lang="de-DE" sz="1200" baseline="0" dirty="0" smtClean="0"/>
              <a:t> will </a:t>
            </a:r>
            <a:r>
              <a:rPr lang="de-DE" sz="1200" baseline="0" dirty="0" err="1" smtClean="0"/>
              <a:t>be</a:t>
            </a:r>
            <a:r>
              <a:rPr lang="de-DE" sz="1200" baseline="0" dirty="0" smtClean="0"/>
              <a:t> </a:t>
            </a:r>
            <a:r>
              <a:rPr lang="de-DE" sz="1200" baseline="0" dirty="0" err="1" smtClean="0"/>
              <a:t>shown</a:t>
            </a:r>
            <a:r>
              <a:rPr lang="de-DE" sz="1200" baseline="0" dirty="0" smtClean="0"/>
              <a:t> on </a:t>
            </a:r>
            <a:r>
              <a:rPr lang="de-DE" sz="1200" baseline="0" dirty="0" err="1" smtClean="0"/>
              <a:t>the</a:t>
            </a:r>
            <a:r>
              <a:rPr lang="de-DE" sz="1200" baseline="0" dirty="0" smtClean="0"/>
              <a:t> terminal</a:t>
            </a:r>
            <a:endParaRPr lang="de-DE" sz="1200" dirty="0" smtClean="0"/>
          </a:p>
          <a:p>
            <a:pPr marL="457200" indent="-457200">
              <a:buAutoNum type="arabicPeriod"/>
            </a:pPr>
            <a:r>
              <a:rPr lang="de-DE" sz="1200" dirty="0" err="1" smtClean="0">
                <a:solidFill>
                  <a:schemeClr val="tx1"/>
                </a:solidFill>
              </a:rPr>
              <a:t>If</a:t>
            </a:r>
            <a:r>
              <a:rPr lang="de-DE" sz="1200" dirty="0" smtClean="0">
                <a:solidFill>
                  <a:schemeClr val="tx1"/>
                </a:solidFill>
              </a:rPr>
              <a:t> </a:t>
            </a:r>
            <a:r>
              <a:rPr lang="de-DE" sz="1200" dirty="0" err="1" smtClean="0">
                <a:solidFill>
                  <a:schemeClr val="tx1"/>
                </a:solidFill>
              </a:rPr>
              <a:t>user</a:t>
            </a:r>
            <a:r>
              <a:rPr lang="de-DE" sz="1200" dirty="0" smtClean="0">
                <a:solidFill>
                  <a:schemeClr val="tx1"/>
                </a:solidFill>
              </a:rPr>
              <a:t> </a:t>
            </a:r>
            <a:r>
              <a:rPr lang="de-DE" sz="1200" dirty="0" err="1" smtClean="0">
                <a:solidFill>
                  <a:schemeClr val="tx1"/>
                </a:solidFill>
              </a:rPr>
              <a:t>provides</a:t>
            </a:r>
            <a:r>
              <a:rPr lang="de-DE" sz="1200" dirty="0" smtClean="0">
                <a:solidFill>
                  <a:schemeClr val="tx1"/>
                </a:solidFill>
              </a:rPr>
              <a:t> an </a:t>
            </a:r>
            <a:r>
              <a:rPr lang="de-DE" sz="1200" dirty="0" err="1" smtClean="0">
                <a:solidFill>
                  <a:schemeClr val="tx1"/>
                </a:solidFill>
              </a:rPr>
              <a:t>output</a:t>
            </a:r>
            <a:r>
              <a:rPr lang="de-DE" sz="1200" dirty="0" smtClean="0">
                <a:solidFill>
                  <a:schemeClr val="tx1"/>
                </a:solidFill>
              </a:rPr>
              <a:t> </a:t>
            </a:r>
            <a:r>
              <a:rPr lang="de-DE" sz="1200" dirty="0" err="1" smtClean="0">
                <a:solidFill>
                  <a:schemeClr val="tx1"/>
                </a:solidFill>
              </a:rPr>
              <a:t>directory</a:t>
            </a:r>
            <a:r>
              <a:rPr lang="de-DE" sz="1200" dirty="0" smtClean="0">
                <a:solidFill>
                  <a:schemeClr val="tx1"/>
                </a:solidFill>
              </a:rPr>
              <a:t> </a:t>
            </a:r>
            <a:r>
              <a:rPr lang="de-DE" sz="1200" dirty="0" err="1" smtClean="0">
                <a:solidFill>
                  <a:schemeClr val="tx1"/>
                </a:solidFill>
              </a:rPr>
              <a:t>name</a:t>
            </a:r>
            <a:r>
              <a:rPr lang="de-DE" sz="1200" dirty="0" smtClean="0">
                <a:solidFill>
                  <a:schemeClr val="tx1"/>
                </a:solidFill>
              </a:rPr>
              <a:t> </a:t>
            </a:r>
            <a:r>
              <a:rPr lang="de-DE" sz="1200" dirty="0" err="1" smtClean="0">
                <a:solidFill>
                  <a:schemeClr val="tx1"/>
                </a:solidFill>
              </a:rPr>
              <a:t>using</a:t>
            </a:r>
            <a:r>
              <a:rPr lang="de-DE" sz="1200" dirty="0" smtClean="0">
                <a:solidFill>
                  <a:schemeClr val="tx1"/>
                </a:solidFill>
              </a:rPr>
              <a:t> –o </a:t>
            </a:r>
            <a:r>
              <a:rPr lang="de-DE" sz="1200" dirty="0" err="1" smtClean="0">
                <a:solidFill>
                  <a:schemeClr val="tx1"/>
                </a:solidFill>
              </a:rPr>
              <a:t>output_directory</a:t>
            </a:r>
            <a:r>
              <a:rPr lang="de-DE" sz="1200" dirty="0" smtClean="0">
                <a:solidFill>
                  <a:schemeClr val="tx1"/>
                </a:solidFill>
              </a:rPr>
              <a:t> </a:t>
            </a:r>
            <a:r>
              <a:rPr lang="de-DE" sz="1200" dirty="0" err="1" smtClean="0">
                <a:solidFill>
                  <a:schemeClr val="tx1"/>
                </a:solidFill>
              </a:rPr>
              <a:t>as</a:t>
            </a:r>
            <a:r>
              <a:rPr lang="de-DE" sz="1200" dirty="0" smtClean="0">
                <a:solidFill>
                  <a:schemeClr val="tx1"/>
                </a:solidFill>
              </a:rPr>
              <a:t> optional </a:t>
            </a:r>
            <a:r>
              <a:rPr lang="de-DE" sz="1200" dirty="0" err="1" smtClean="0">
                <a:solidFill>
                  <a:schemeClr val="tx1"/>
                </a:solidFill>
              </a:rPr>
              <a:t>argument</a:t>
            </a:r>
            <a:r>
              <a:rPr lang="de-DE" sz="1200" dirty="0" smtClean="0">
                <a:solidFill>
                  <a:schemeClr val="tx1"/>
                </a:solidFill>
              </a:rPr>
              <a:t>, </a:t>
            </a:r>
            <a:r>
              <a:rPr lang="de-DE" sz="1200" dirty="0" err="1" smtClean="0">
                <a:solidFill>
                  <a:schemeClr val="tx1"/>
                </a:solidFill>
              </a:rPr>
              <a:t>it</a:t>
            </a:r>
            <a:r>
              <a:rPr lang="de-DE" sz="1200" baseline="0" dirty="0" smtClean="0">
                <a:solidFill>
                  <a:schemeClr val="tx1"/>
                </a:solidFill>
              </a:rPr>
              <a:t> will </a:t>
            </a:r>
            <a:r>
              <a:rPr lang="de-DE" sz="1200" baseline="0" dirty="0" err="1" smtClean="0">
                <a:solidFill>
                  <a:schemeClr val="tx1"/>
                </a:solidFill>
              </a:rPr>
              <a:t>be</a:t>
            </a:r>
            <a:r>
              <a:rPr lang="de-DE" sz="1200" baseline="0" dirty="0" smtClean="0">
                <a:solidFill>
                  <a:schemeClr val="tx1"/>
                </a:solidFill>
              </a:rPr>
              <a:t> </a:t>
            </a:r>
            <a:r>
              <a:rPr lang="de-DE" sz="1200" baseline="0" dirty="0" err="1" smtClean="0">
                <a:solidFill>
                  <a:schemeClr val="tx1"/>
                </a:solidFill>
              </a:rPr>
              <a:t>checked</a:t>
            </a:r>
            <a:r>
              <a:rPr lang="de-DE" sz="1200" baseline="0" dirty="0" smtClean="0">
                <a:solidFill>
                  <a:schemeClr val="tx1"/>
                </a:solidFill>
              </a:rPr>
              <a:t>, </a:t>
            </a:r>
            <a:r>
              <a:rPr lang="de-DE" sz="1200" baseline="0" dirty="0" err="1" smtClean="0">
                <a:solidFill>
                  <a:schemeClr val="tx1"/>
                </a:solidFill>
              </a:rPr>
              <a:t>if</a:t>
            </a:r>
            <a:r>
              <a:rPr lang="de-DE" sz="1200" baseline="0" dirty="0" smtClean="0">
                <a:solidFill>
                  <a:schemeClr val="tx1"/>
                </a:solidFill>
              </a:rPr>
              <a:t> </a:t>
            </a:r>
            <a:r>
              <a:rPr lang="de-DE" sz="1200" baseline="0" dirty="0" err="1" smtClean="0">
                <a:solidFill>
                  <a:schemeClr val="tx1"/>
                </a:solidFill>
              </a:rPr>
              <a:t>this</a:t>
            </a:r>
            <a:r>
              <a:rPr lang="de-DE" sz="1200" baseline="0" dirty="0" smtClean="0">
                <a:solidFill>
                  <a:schemeClr val="tx1"/>
                </a:solidFill>
              </a:rPr>
              <a:t> </a:t>
            </a:r>
            <a:r>
              <a:rPr lang="de-DE" sz="1200" baseline="0" dirty="0" err="1" smtClean="0">
                <a:solidFill>
                  <a:schemeClr val="tx1"/>
                </a:solidFill>
              </a:rPr>
              <a:t>directory</a:t>
            </a:r>
            <a:r>
              <a:rPr lang="de-DE" sz="1200" baseline="0" dirty="0" smtClean="0">
                <a:solidFill>
                  <a:schemeClr val="tx1"/>
                </a:solidFill>
              </a:rPr>
              <a:t> </a:t>
            </a:r>
            <a:r>
              <a:rPr lang="de-DE" sz="1200" baseline="0" dirty="0" err="1" smtClean="0">
                <a:solidFill>
                  <a:schemeClr val="tx1"/>
                </a:solidFill>
              </a:rPr>
              <a:t>exists</a:t>
            </a:r>
            <a:r>
              <a:rPr lang="de-DE" sz="1200" baseline="0" dirty="0" smtClean="0">
                <a:solidFill>
                  <a:schemeClr val="tx1"/>
                </a:solidFill>
              </a:rPr>
              <a:t> </a:t>
            </a:r>
            <a:r>
              <a:rPr lang="de-DE" sz="1200" baseline="0" dirty="0" err="1" smtClean="0">
                <a:solidFill>
                  <a:schemeClr val="tx1"/>
                </a:solidFill>
              </a:rPr>
              <a:t>and</a:t>
            </a:r>
            <a:r>
              <a:rPr lang="de-DE" sz="1200" baseline="0" dirty="0" smtClean="0">
                <a:solidFill>
                  <a:schemeClr val="tx1"/>
                </a:solidFill>
              </a:rPr>
              <a:t> </a:t>
            </a:r>
            <a:r>
              <a:rPr lang="de-DE" sz="1200" baseline="0" dirty="0" err="1" smtClean="0">
                <a:solidFill>
                  <a:schemeClr val="tx1"/>
                </a:solidFill>
              </a:rPr>
              <a:t>if</a:t>
            </a:r>
            <a:r>
              <a:rPr lang="de-DE" sz="1200" baseline="0" dirty="0" smtClean="0">
                <a:solidFill>
                  <a:schemeClr val="tx1"/>
                </a:solidFill>
              </a:rPr>
              <a:t> not,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new</a:t>
            </a:r>
            <a:r>
              <a:rPr lang="de-DE" sz="1200" baseline="0" dirty="0" smtClean="0">
                <a:solidFill>
                  <a:schemeClr val="tx1"/>
                </a:solidFill>
              </a:rPr>
              <a:t> </a:t>
            </a:r>
            <a:r>
              <a:rPr lang="de-DE" sz="1200" baseline="0" dirty="0" err="1" smtClean="0">
                <a:solidFill>
                  <a:schemeClr val="tx1"/>
                </a:solidFill>
              </a:rPr>
              <a:t>directory</a:t>
            </a:r>
            <a:r>
              <a:rPr lang="de-DE" sz="1200" baseline="0" dirty="0" smtClean="0">
                <a:solidFill>
                  <a:schemeClr val="tx1"/>
                </a:solidFill>
              </a:rPr>
              <a:t> will </a:t>
            </a:r>
            <a:r>
              <a:rPr lang="de-DE" sz="1200" baseline="0" dirty="0" err="1" smtClean="0">
                <a:solidFill>
                  <a:schemeClr val="tx1"/>
                </a:solidFill>
              </a:rPr>
              <a:t>be</a:t>
            </a:r>
            <a:r>
              <a:rPr lang="de-DE" sz="1200" baseline="0" dirty="0" smtClean="0">
                <a:solidFill>
                  <a:schemeClr val="tx1"/>
                </a:solidFill>
              </a:rPr>
              <a:t> </a:t>
            </a:r>
            <a:r>
              <a:rPr lang="de-DE" sz="1200" baseline="0" dirty="0" err="1" smtClean="0">
                <a:solidFill>
                  <a:schemeClr val="tx1"/>
                </a:solidFill>
              </a:rPr>
              <a:t>created</a:t>
            </a:r>
            <a:r>
              <a:rPr lang="de-DE" sz="1200" baseline="0" dirty="0" smtClean="0">
                <a:solidFill>
                  <a:schemeClr val="tx1"/>
                </a:solidFill>
              </a:rPr>
              <a:t>. </a:t>
            </a:r>
            <a:r>
              <a:rPr lang="en-US" sz="1200" baseline="0" dirty="0" smtClean="0">
                <a:solidFill>
                  <a:schemeClr val="tx1"/>
                </a:solidFill>
              </a:rPr>
              <a:t>If the directory mentioned by the user as </a:t>
            </a:r>
            <a:r>
              <a:rPr lang="en-US" sz="1200" baseline="0" dirty="0" err="1" smtClean="0">
                <a:solidFill>
                  <a:schemeClr val="tx1"/>
                </a:solidFill>
              </a:rPr>
              <a:t>output_directory</a:t>
            </a:r>
            <a:r>
              <a:rPr lang="en-US" sz="1200" baseline="0" dirty="0" smtClean="0">
                <a:solidFill>
                  <a:schemeClr val="tx1"/>
                </a:solidFill>
              </a:rPr>
              <a:t> exists already, it should contain no files which TFBS scan can consider as useful, that means no files with format of meme or </a:t>
            </a:r>
            <a:r>
              <a:rPr lang="en-US" sz="1200" baseline="0" dirty="0" err="1" smtClean="0">
                <a:solidFill>
                  <a:schemeClr val="tx1"/>
                </a:solidFill>
              </a:rPr>
              <a:t>pfm</a:t>
            </a:r>
            <a:r>
              <a:rPr lang="en-US" sz="1200" baseline="0" dirty="0" smtClean="0">
                <a:solidFill>
                  <a:schemeClr val="tx1"/>
                </a:solidFill>
              </a:rPr>
              <a:t> or bed or </a:t>
            </a:r>
            <a:r>
              <a:rPr lang="en-US" sz="1200" baseline="0" dirty="0" err="1" smtClean="0">
                <a:solidFill>
                  <a:schemeClr val="tx1"/>
                </a:solidFill>
              </a:rPr>
              <a:t>fasta</a:t>
            </a:r>
            <a:r>
              <a:rPr lang="en-US" sz="1200" baseline="0" dirty="0" smtClean="0">
                <a:solidFill>
                  <a:schemeClr val="tx1"/>
                </a:solidFill>
              </a:rPr>
              <a:t>. Otherwise the right computation cannot be provided. </a:t>
            </a:r>
            <a:endParaRPr lang="de-DE" sz="1200" dirty="0" smtClean="0">
              <a:solidFill>
                <a:schemeClr val="tx1"/>
              </a:solidFill>
            </a:endParaRPr>
          </a:p>
          <a:p>
            <a:pPr marL="457200" indent="-457200">
              <a:buAutoNum type="arabicPeriod"/>
            </a:pPr>
            <a:r>
              <a:rPr lang="de-DE" sz="1200" dirty="0" err="1" smtClean="0"/>
              <a:t>If</a:t>
            </a:r>
            <a:r>
              <a:rPr lang="de-DE" sz="1200" dirty="0" smtClean="0"/>
              <a:t> </a:t>
            </a:r>
            <a:r>
              <a:rPr lang="de-DE" sz="1200" dirty="0" err="1" smtClean="0"/>
              <a:t>the</a:t>
            </a:r>
            <a:r>
              <a:rPr lang="de-DE" sz="1200" dirty="0" smtClean="0"/>
              <a:t> </a:t>
            </a:r>
            <a:r>
              <a:rPr lang="de-DE" sz="1200" dirty="0" err="1" smtClean="0"/>
              <a:t>input</a:t>
            </a:r>
            <a:r>
              <a:rPr lang="de-DE" sz="1200" baseline="0" dirty="0" smtClean="0"/>
              <a:t> </a:t>
            </a:r>
            <a:r>
              <a:rPr lang="de-DE" sz="1200" baseline="0" dirty="0" err="1" smtClean="0"/>
              <a:t>file</a:t>
            </a:r>
            <a:r>
              <a:rPr lang="de-DE" sz="1200" baseline="0" dirty="0" smtClean="0"/>
              <a:t> </a:t>
            </a:r>
            <a:r>
              <a:rPr lang="de-DE" sz="1200" baseline="0" dirty="0" err="1" smtClean="0"/>
              <a:t>consists</a:t>
            </a:r>
            <a:r>
              <a:rPr lang="de-DE" sz="1200" baseline="0" dirty="0" smtClean="0"/>
              <a:t> </a:t>
            </a:r>
            <a:r>
              <a:rPr lang="de-DE" sz="1200" baseline="0" dirty="0" err="1" smtClean="0"/>
              <a:t>several</a:t>
            </a:r>
            <a:r>
              <a:rPr lang="de-DE" sz="1200" baseline="0" dirty="0" smtClean="0"/>
              <a:t> </a:t>
            </a:r>
            <a:r>
              <a:rPr lang="de-DE" sz="1200" baseline="0" dirty="0" err="1" smtClean="0"/>
              <a:t>motifs</a:t>
            </a:r>
            <a:r>
              <a:rPr lang="de-DE" sz="1200" baseline="0" dirty="0" smtClean="0"/>
              <a:t>, </a:t>
            </a:r>
            <a:r>
              <a:rPr lang="de-DE" sz="1200" baseline="0" dirty="0" err="1" smtClean="0"/>
              <a:t>it</a:t>
            </a:r>
            <a:r>
              <a:rPr lang="de-DE" sz="1200" baseline="0" dirty="0" smtClean="0"/>
              <a:t> will </a:t>
            </a:r>
            <a:r>
              <a:rPr lang="de-DE" sz="1200" baseline="0" dirty="0" err="1" smtClean="0"/>
              <a:t>be</a:t>
            </a:r>
            <a:r>
              <a:rPr lang="de-DE" sz="1200" baseline="0" dirty="0" smtClean="0"/>
              <a:t> </a:t>
            </a:r>
            <a:r>
              <a:rPr lang="de-DE" sz="1200" baseline="0" dirty="0" err="1" smtClean="0"/>
              <a:t>splitted</a:t>
            </a:r>
            <a:r>
              <a:rPr lang="de-DE" sz="1200" baseline="0" dirty="0" smtClean="0"/>
              <a:t> </a:t>
            </a:r>
            <a:r>
              <a:rPr lang="de-DE" sz="1200" baseline="0" dirty="0" err="1" smtClean="0"/>
              <a:t>into</a:t>
            </a:r>
            <a:r>
              <a:rPr lang="de-DE" sz="1200" baseline="0" dirty="0" smtClean="0"/>
              <a:t> </a:t>
            </a:r>
            <a:r>
              <a:rPr lang="de-DE" sz="1200" baseline="0" dirty="0" err="1" smtClean="0"/>
              <a:t>files</a:t>
            </a:r>
            <a:r>
              <a:rPr lang="de-DE" sz="1200" baseline="0" dirty="0" smtClean="0"/>
              <a:t> </a:t>
            </a:r>
            <a:r>
              <a:rPr lang="de-DE" sz="1200" baseline="0" dirty="0" err="1" smtClean="0"/>
              <a:t>containing</a:t>
            </a:r>
            <a:r>
              <a:rPr lang="de-DE" sz="1200" baseline="0" dirty="0" smtClean="0"/>
              <a:t> </a:t>
            </a:r>
            <a:r>
              <a:rPr lang="de-DE" sz="1200" baseline="0" dirty="0" err="1" smtClean="0"/>
              <a:t>each</a:t>
            </a:r>
            <a:r>
              <a:rPr lang="de-DE" sz="1200" baseline="0" dirty="0" smtClean="0"/>
              <a:t> </a:t>
            </a:r>
            <a:r>
              <a:rPr lang="de-DE" sz="1200" baseline="0" dirty="0" err="1" smtClean="0"/>
              <a:t>only</a:t>
            </a:r>
            <a:r>
              <a:rPr lang="de-DE" sz="1200" baseline="0" dirty="0" smtClean="0"/>
              <a:t> </a:t>
            </a:r>
            <a:r>
              <a:rPr lang="de-DE" sz="1200" baseline="0" dirty="0" err="1" smtClean="0"/>
              <a:t>one</a:t>
            </a:r>
            <a:r>
              <a:rPr lang="de-DE" sz="1200" baseline="0" dirty="0" smtClean="0"/>
              <a:t> </a:t>
            </a:r>
            <a:r>
              <a:rPr lang="de-DE" sz="1200" baseline="0" dirty="0" err="1" smtClean="0"/>
              <a:t>motif</a:t>
            </a:r>
            <a:r>
              <a:rPr lang="de-DE" sz="1200" baseline="0" dirty="0" smtClean="0"/>
              <a:t>. The TFBS </a:t>
            </a:r>
            <a:r>
              <a:rPr lang="de-DE" sz="1200" baseline="0" dirty="0" err="1" smtClean="0"/>
              <a:t>scan</a:t>
            </a:r>
            <a:r>
              <a:rPr lang="de-DE" sz="1200" baseline="0" dirty="0" smtClean="0"/>
              <a:t> </a:t>
            </a:r>
            <a:r>
              <a:rPr lang="de-DE" sz="1200" baseline="0" dirty="0" err="1" smtClean="0"/>
              <a:t>can</a:t>
            </a:r>
            <a:r>
              <a:rPr lang="de-DE" sz="1200" baseline="0" dirty="0" smtClean="0"/>
              <a:t> </a:t>
            </a:r>
            <a:r>
              <a:rPr lang="de-DE" sz="1200" baseline="0" dirty="0" err="1" smtClean="0"/>
              <a:t>convert</a:t>
            </a:r>
            <a:r>
              <a:rPr lang="de-DE" sz="1200" baseline="0" dirty="0" smtClean="0"/>
              <a:t> </a:t>
            </a:r>
            <a:r>
              <a:rPr lang="de-DE" sz="1200" baseline="0" dirty="0" err="1" smtClean="0"/>
              <a:t>files</a:t>
            </a:r>
            <a:r>
              <a:rPr lang="de-DE" sz="1200" baseline="0" dirty="0" smtClean="0"/>
              <a:t> in MEME </a:t>
            </a:r>
            <a:r>
              <a:rPr lang="de-DE" sz="1200" baseline="0" dirty="0" err="1" smtClean="0"/>
              <a:t>format</a:t>
            </a:r>
            <a:r>
              <a:rPr lang="de-DE" sz="1200" baseline="0" dirty="0" smtClean="0"/>
              <a:t> </a:t>
            </a:r>
            <a:r>
              <a:rPr lang="de-DE" sz="1200" baseline="0" dirty="0" err="1" smtClean="0"/>
              <a:t>to</a:t>
            </a:r>
            <a:r>
              <a:rPr lang="de-DE" sz="1200" baseline="0" dirty="0" smtClean="0"/>
              <a:t> </a:t>
            </a:r>
            <a:r>
              <a:rPr lang="de-DE" sz="1200" baseline="0" dirty="0" err="1" smtClean="0"/>
              <a:t>the</a:t>
            </a:r>
            <a:r>
              <a:rPr lang="de-DE" sz="1200" baseline="0" dirty="0" smtClean="0"/>
              <a:t> .PFM </a:t>
            </a:r>
            <a:r>
              <a:rPr lang="de-DE" sz="1200" baseline="0" dirty="0" err="1" smtClean="0"/>
              <a:t>format</a:t>
            </a:r>
            <a:r>
              <a:rPr lang="de-DE" sz="1200" baseline="0" dirty="0" smtClean="0"/>
              <a:t> </a:t>
            </a:r>
            <a:r>
              <a:rPr lang="de-DE" sz="1200" baseline="0" dirty="0" err="1" smtClean="0"/>
              <a:t>and</a:t>
            </a:r>
            <a:r>
              <a:rPr lang="de-DE" sz="1200" baseline="0" dirty="0" smtClean="0"/>
              <a:t> </a:t>
            </a:r>
            <a:r>
              <a:rPr lang="de-DE" sz="1200" baseline="0" dirty="0" err="1" smtClean="0"/>
              <a:t>the</a:t>
            </a:r>
            <a:r>
              <a:rPr lang="de-DE" sz="1200" baseline="0" dirty="0" smtClean="0"/>
              <a:t> </a:t>
            </a:r>
            <a:r>
              <a:rPr lang="de-DE" sz="1200" baseline="0" dirty="0" err="1" smtClean="0"/>
              <a:t>other</a:t>
            </a:r>
            <a:r>
              <a:rPr lang="de-DE" sz="1200" baseline="0" dirty="0" smtClean="0"/>
              <a:t> </a:t>
            </a:r>
            <a:r>
              <a:rPr lang="de-DE" sz="1200" baseline="0" dirty="0" err="1" smtClean="0"/>
              <a:t>way</a:t>
            </a:r>
            <a:r>
              <a:rPr lang="de-DE" sz="1200" baseline="0" dirty="0" smtClean="0"/>
              <a:t> </a:t>
            </a:r>
            <a:r>
              <a:rPr lang="de-DE" sz="1200" baseline="0" dirty="0" err="1" smtClean="0"/>
              <a:t>around</a:t>
            </a:r>
            <a:r>
              <a:rPr lang="de-DE" sz="1200" baseline="0" dirty="0" smtClean="0"/>
              <a:t>. All </a:t>
            </a:r>
            <a:r>
              <a:rPr lang="de-DE" sz="1200" baseline="0" dirty="0" err="1" smtClean="0"/>
              <a:t>other</a:t>
            </a:r>
            <a:r>
              <a:rPr lang="de-DE" sz="1200" baseline="0" dirty="0" smtClean="0"/>
              <a:t> </a:t>
            </a:r>
            <a:r>
              <a:rPr lang="de-DE" sz="1200" baseline="0" dirty="0" err="1" smtClean="0"/>
              <a:t>formats</a:t>
            </a:r>
            <a:r>
              <a:rPr lang="de-DE" sz="1200" baseline="0" dirty="0" smtClean="0"/>
              <a:t> </a:t>
            </a:r>
            <a:r>
              <a:rPr lang="de-DE" sz="1200" baseline="0" dirty="0" err="1" smtClean="0"/>
              <a:t>are</a:t>
            </a:r>
            <a:r>
              <a:rPr lang="de-DE" sz="1200" baseline="0" dirty="0" smtClean="0"/>
              <a:t> not </a:t>
            </a:r>
            <a:r>
              <a:rPr lang="de-DE" sz="1200" baseline="0" dirty="0" err="1" smtClean="0"/>
              <a:t>welcome</a:t>
            </a:r>
            <a:r>
              <a:rPr lang="de-DE" sz="1200" baseline="0" dirty="0" smtClean="0"/>
              <a:t> </a:t>
            </a:r>
            <a:r>
              <a:rPr lang="de-DE" sz="1200" baseline="0" dirty="0" err="1" smtClean="0"/>
              <a:t>here</a:t>
            </a:r>
            <a:r>
              <a:rPr lang="de-DE" sz="1200" baseline="0" dirty="0" smtClean="0"/>
              <a:t>.</a:t>
            </a:r>
            <a:endParaRPr lang="de-DE" sz="1200" dirty="0" smtClean="0"/>
          </a:p>
          <a:p>
            <a:pPr marL="457200" indent="-457200">
              <a:buAutoNum type="arabicPeriod"/>
            </a:pPr>
            <a:r>
              <a:rPr lang="de-DE" sz="1200" dirty="0" err="1" smtClean="0">
                <a:solidFill>
                  <a:schemeClr val="tx1"/>
                </a:solidFill>
              </a:rPr>
              <a:t>If</a:t>
            </a:r>
            <a:r>
              <a:rPr lang="de-DE" sz="1200" dirty="0" smtClean="0">
                <a:solidFill>
                  <a:schemeClr val="tx1"/>
                </a:solidFill>
              </a:rPr>
              <a:t> </a:t>
            </a:r>
            <a:r>
              <a:rPr lang="de-DE" sz="1200" dirty="0" err="1" smtClean="0">
                <a:solidFill>
                  <a:schemeClr val="tx1"/>
                </a:solidFill>
              </a:rPr>
              <a:t>the</a:t>
            </a:r>
            <a:r>
              <a:rPr lang="de-DE" sz="1200" dirty="0" smtClean="0">
                <a:solidFill>
                  <a:schemeClr val="tx1"/>
                </a:solidFill>
              </a:rPr>
              <a:t> </a:t>
            </a:r>
            <a:r>
              <a:rPr lang="de-DE" sz="1200" dirty="0" err="1" smtClean="0">
                <a:solidFill>
                  <a:schemeClr val="tx1"/>
                </a:solidFill>
              </a:rPr>
              <a:t>peaks.bed</a:t>
            </a:r>
            <a:r>
              <a:rPr lang="de-DE" sz="1200" baseline="0" dirty="0" smtClean="0">
                <a:solidFill>
                  <a:schemeClr val="tx1"/>
                </a:solidFill>
              </a:rPr>
              <a:t> </a:t>
            </a:r>
            <a:r>
              <a:rPr lang="de-DE" sz="1200" baseline="0" dirty="0" err="1" smtClean="0">
                <a:solidFill>
                  <a:schemeClr val="tx1"/>
                </a:solidFill>
              </a:rPr>
              <a:t>file</a:t>
            </a:r>
            <a:r>
              <a:rPr lang="de-DE" sz="1200" baseline="0" dirty="0" smtClean="0">
                <a:solidFill>
                  <a:schemeClr val="tx1"/>
                </a:solidFill>
              </a:rPr>
              <a:t> was </a:t>
            </a:r>
            <a:r>
              <a:rPr lang="de-DE" sz="1200" baseline="0" dirty="0" err="1" smtClean="0">
                <a:solidFill>
                  <a:schemeClr val="tx1"/>
                </a:solidFill>
              </a:rPr>
              <a:t>given</a:t>
            </a:r>
            <a:r>
              <a:rPr lang="de-DE" sz="1200" baseline="0" dirty="0" smtClean="0">
                <a:solidFill>
                  <a:schemeClr val="tx1"/>
                </a:solidFill>
              </a:rPr>
              <a:t> </a:t>
            </a:r>
            <a:r>
              <a:rPr lang="de-DE" sz="1200" baseline="0" dirty="0" err="1" smtClean="0">
                <a:solidFill>
                  <a:schemeClr val="tx1"/>
                </a:solidFill>
              </a:rPr>
              <a:t>as</a:t>
            </a:r>
            <a:r>
              <a:rPr lang="de-DE" sz="1200" baseline="0" dirty="0" smtClean="0">
                <a:solidFill>
                  <a:schemeClr val="tx1"/>
                </a:solidFill>
              </a:rPr>
              <a:t> </a:t>
            </a:r>
            <a:r>
              <a:rPr lang="de-DE" sz="1200" baseline="0" dirty="0" err="1" smtClean="0">
                <a:solidFill>
                  <a:schemeClr val="tx1"/>
                </a:solidFill>
              </a:rPr>
              <a:t>input</a:t>
            </a:r>
            <a:r>
              <a:rPr lang="de-DE" sz="1200" baseline="0" dirty="0" smtClean="0">
                <a:solidFill>
                  <a:schemeClr val="tx1"/>
                </a:solidFill>
              </a:rPr>
              <a:t>, </a:t>
            </a:r>
            <a:r>
              <a:rPr lang="de-DE" sz="1200" baseline="0" dirty="0" err="1" smtClean="0">
                <a:solidFill>
                  <a:schemeClr val="tx1"/>
                </a:solidFill>
              </a:rPr>
              <a:t>m</a:t>
            </a:r>
            <a:r>
              <a:rPr lang="de-DE" sz="1200" dirty="0" err="1" smtClean="0">
                <a:solidFill>
                  <a:schemeClr val="tx1"/>
                </a:solidFill>
              </a:rPr>
              <a:t>erge</a:t>
            </a:r>
            <a:r>
              <a:rPr lang="de-DE" sz="1200" dirty="0" smtClean="0">
                <a:solidFill>
                  <a:schemeClr val="tx1"/>
                </a:solidFill>
              </a:rPr>
              <a:t> </a:t>
            </a:r>
            <a:r>
              <a:rPr lang="de-DE" sz="1200" dirty="0" err="1" smtClean="0">
                <a:solidFill>
                  <a:schemeClr val="tx1"/>
                </a:solidFill>
              </a:rPr>
              <a:t>the</a:t>
            </a:r>
            <a:r>
              <a:rPr lang="de-DE" sz="1200" dirty="0" smtClean="0">
                <a:solidFill>
                  <a:schemeClr val="tx1"/>
                </a:solidFill>
              </a:rPr>
              <a:t> </a:t>
            </a:r>
            <a:r>
              <a:rPr lang="de-DE" sz="1200" dirty="0" err="1" smtClean="0">
                <a:solidFill>
                  <a:schemeClr val="tx1"/>
                </a:solidFill>
              </a:rPr>
              <a:t>peaks.bed</a:t>
            </a:r>
            <a:r>
              <a:rPr lang="de-DE" sz="1200" dirty="0" smtClean="0">
                <a:solidFill>
                  <a:schemeClr val="tx1"/>
                </a:solidFill>
              </a:rPr>
              <a:t> </a:t>
            </a:r>
            <a:r>
              <a:rPr lang="de-DE" sz="1200" dirty="0" err="1" smtClean="0">
                <a:solidFill>
                  <a:schemeClr val="tx1"/>
                </a:solidFill>
              </a:rPr>
              <a:t>with</a:t>
            </a:r>
            <a:r>
              <a:rPr lang="de-DE" sz="1200" dirty="0" smtClean="0">
                <a:solidFill>
                  <a:schemeClr val="tx1"/>
                </a:solidFill>
              </a:rPr>
              <a:t> </a:t>
            </a:r>
            <a:r>
              <a:rPr lang="de-DE" sz="1200" dirty="0" err="1" smtClean="0">
                <a:solidFill>
                  <a:schemeClr val="tx1"/>
                </a:solidFill>
              </a:rPr>
              <a:t>genome.fa</a:t>
            </a:r>
            <a:r>
              <a:rPr lang="de-DE" sz="1200" dirty="0" smtClean="0">
                <a:solidFill>
                  <a:schemeClr val="tx1"/>
                </a:solidFill>
              </a:rPr>
              <a:t> </a:t>
            </a:r>
            <a:r>
              <a:rPr lang="de-DE" sz="1200" dirty="0" err="1" smtClean="0">
                <a:solidFill>
                  <a:schemeClr val="tx1"/>
                </a:solidFill>
              </a:rPr>
              <a:t>using</a:t>
            </a:r>
            <a:r>
              <a:rPr lang="de-DE" sz="1200" dirty="0" smtClean="0">
                <a:solidFill>
                  <a:schemeClr val="tx1"/>
                </a:solidFill>
              </a:rPr>
              <a:t> </a:t>
            </a:r>
            <a:r>
              <a:rPr lang="de-DE" sz="1200" dirty="0" err="1" smtClean="0">
                <a:solidFill>
                  <a:schemeClr val="tx1"/>
                </a:solidFill>
              </a:rPr>
              <a:t>bedtools</a:t>
            </a:r>
            <a:r>
              <a:rPr lang="de-DE" sz="1200" dirty="0" smtClean="0">
                <a:solidFill>
                  <a:schemeClr val="tx1"/>
                </a:solidFill>
              </a:rPr>
              <a:t> </a:t>
            </a:r>
            <a:r>
              <a:rPr lang="de-DE" sz="1200" dirty="0" err="1" smtClean="0">
                <a:solidFill>
                  <a:schemeClr val="tx1"/>
                </a:solidFill>
              </a:rPr>
              <a:t>getfasta</a:t>
            </a:r>
            <a:r>
              <a:rPr lang="de-DE" sz="1200" dirty="0" smtClean="0">
                <a:solidFill>
                  <a:schemeClr val="tx1"/>
                </a:solidFill>
              </a:rPr>
              <a:t>,</a:t>
            </a:r>
            <a:r>
              <a:rPr lang="de-DE" sz="1200" baseline="0" dirty="0" smtClean="0">
                <a:solidFill>
                  <a:schemeClr val="tx1"/>
                </a:solidFill>
              </a:rPr>
              <a:t>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output</a:t>
            </a:r>
            <a:r>
              <a:rPr lang="de-DE" sz="1200" baseline="0" dirty="0" smtClean="0">
                <a:solidFill>
                  <a:schemeClr val="tx1"/>
                </a:solidFill>
              </a:rPr>
              <a:t> </a:t>
            </a:r>
            <a:r>
              <a:rPr lang="de-DE" sz="1200" baseline="0" dirty="0" err="1" smtClean="0">
                <a:solidFill>
                  <a:schemeClr val="tx1"/>
                </a:solidFill>
              </a:rPr>
              <a:t>file</a:t>
            </a:r>
            <a:r>
              <a:rPr lang="de-DE" sz="1200" baseline="0" dirty="0" smtClean="0">
                <a:solidFill>
                  <a:schemeClr val="tx1"/>
                </a:solidFill>
              </a:rPr>
              <a:t> </a:t>
            </a:r>
            <a:r>
              <a:rPr lang="de-DE" sz="1200" baseline="0" dirty="0" err="1" smtClean="0">
                <a:solidFill>
                  <a:schemeClr val="tx1"/>
                </a:solidFill>
              </a:rPr>
              <a:t>is</a:t>
            </a:r>
            <a:r>
              <a:rPr lang="de-DE" sz="1200" baseline="0" dirty="0" smtClean="0">
                <a:solidFill>
                  <a:schemeClr val="tx1"/>
                </a:solidFill>
              </a:rPr>
              <a:t> </a:t>
            </a:r>
            <a:r>
              <a:rPr lang="de-DE" sz="1200" baseline="0" dirty="0" err="1" smtClean="0">
                <a:solidFill>
                  <a:schemeClr val="tx1"/>
                </a:solidFill>
              </a:rPr>
              <a:t>always</a:t>
            </a:r>
            <a:r>
              <a:rPr lang="de-DE" sz="1200" baseline="0" dirty="0" smtClean="0">
                <a:solidFill>
                  <a:schemeClr val="tx1"/>
                </a:solidFill>
              </a:rPr>
              <a:t> </a:t>
            </a:r>
            <a:r>
              <a:rPr lang="de-DE" sz="1200" baseline="0" dirty="0" err="1" smtClean="0">
                <a:solidFill>
                  <a:schemeClr val="tx1"/>
                </a:solidFill>
              </a:rPr>
              <a:t>called</a:t>
            </a:r>
            <a:r>
              <a:rPr lang="de-DE" sz="1200" baseline="0" dirty="0" smtClean="0">
                <a:solidFill>
                  <a:schemeClr val="tx1"/>
                </a:solidFill>
              </a:rPr>
              <a:t> </a:t>
            </a:r>
            <a:r>
              <a:rPr lang="de-DE" sz="1200" baseline="0" dirty="0" err="1" smtClean="0">
                <a:solidFill>
                  <a:schemeClr val="tx1"/>
                </a:solidFill>
              </a:rPr>
              <a:t>output_merge.fa</a:t>
            </a:r>
            <a:r>
              <a:rPr lang="de-DE" sz="1200" baseline="0" dirty="0" smtClean="0">
                <a:solidFill>
                  <a:schemeClr val="tx1"/>
                </a:solidFill>
              </a:rPr>
              <a:t> </a:t>
            </a:r>
            <a:r>
              <a:rPr lang="de-DE" sz="1200" baseline="0" dirty="0" err="1" smtClean="0">
                <a:solidFill>
                  <a:schemeClr val="tx1"/>
                </a:solidFill>
              </a:rPr>
              <a:t>and</a:t>
            </a:r>
            <a:r>
              <a:rPr lang="de-DE" sz="1200" baseline="0" dirty="0" smtClean="0">
                <a:solidFill>
                  <a:schemeClr val="tx1"/>
                </a:solidFill>
              </a:rPr>
              <a:t> will </a:t>
            </a:r>
            <a:r>
              <a:rPr lang="de-DE" sz="1200" baseline="0" dirty="0" err="1" smtClean="0">
                <a:solidFill>
                  <a:schemeClr val="tx1"/>
                </a:solidFill>
              </a:rPr>
              <a:t>be</a:t>
            </a:r>
            <a:r>
              <a:rPr lang="de-DE" sz="1200" baseline="0" dirty="0" smtClean="0">
                <a:solidFill>
                  <a:schemeClr val="tx1"/>
                </a:solidFill>
              </a:rPr>
              <a:t> </a:t>
            </a:r>
            <a:r>
              <a:rPr lang="de-DE" sz="1200" baseline="0" dirty="0" err="1" smtClean="0">
                <a:solidFill>
                  <a:schemeClr val="tx1"/>
                </a:solidFill>
              </a:rPr>
              <a:t>saved</a:t>
            </a:r>
            <a:r>
              <a:rPr lang="de-DE" sz="1200" baseline="0" dirty="0" smtClean="0">
                <a:solidFill>
                  <a:schemeClr val="tx1"/>
                </a:solidFill>
              </a:rPr>
              <a:t> in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output</a:t>
            </a:r>
            <a:r>
              <a:rPr lang="de-DE" sz="1200" baseline="0" dirty="0" smtClean="0">
                <a:solidFill>
                  <a:schemeClr val="tx1"/>
                </a:solidFill>
              </a:rPr>
              <a:t> </a:t>
            </a:r>
            <a:r>
              <a:rPr lang="de-DE" sz="1200" baseline="0" dirty="0" err="1" smtClean="0">
                <a:solidFill>
                  <a:schemeClr val="tx1"/>
                </a:solidFill>
              </a:rPr>
              <a:t>directory</a:t>
            </a:r>
            <a:endParaRPr lang="de-DE" sz="1200" dirty="0" smtClean="0"/>
          </a:p>
          <a:p>
            <a:pPr marL="457200" indent="-457200">
              <a:buAutoNum type="arabicPeriod"/>
            </a:pPr>
            <a:r>
              <a:rPr lang="de-DE" sz="1200" dirty="0" err="1" smtClean="0">
                <a:solidFill>
                  <a:schemeClr val="tx1"/>
                </a:solidFill>
              </a:rPr>
              <a:t>Use</a:t>
            </a:r>
            <a:r>
              <a:rPr lang="de-DE" sz="1200" dirty="0" smtClean="0">
                <a:solidFill>
                  <a:schemeClr val="tx1"/>
                </a:solidFill>
              </a:rPr>
              <a:t> </a:t>
            </a:r>
            <a:r>
              <a:rPr lang="de-DE" sz="1200" dirty="0" err="1" smtClean="0">
                <a:solidFill>
                  <a:schemeClr val="tx1"/>
                </a:solidFill>
              </a:rPr>
              <a:t>multiprocessing</a:t>
            </a:r>
            <a:r>
              <a:rPr lang="de-DE" sz="1200" dirty="0" smtClean="0">
                <a:solidFill>
                  <a:schemeClr val="tx1"/>
                </a:solidFill>
              </a:rPr>
              <a:t> </a:t>
            </a:r>
            <a:r>
              <a:rPr lang="de-DE" sz="1200" dirty="0" err="1" smtClean="0">
                <a:solidFill>
                  <a:schemeClr val="tx1"/>
                </a:solidFill>
              </a:rPr>
              <a:t>to</a:t>
            </a:r>
            <a:r>
              <a:rPr lang="de-DE" sz="1200" dirty="0" smtClean="0">
                <a:solidFill>
                  <a:schemeClr val="tx1"/>
                </a:solidFill>
              </a:rPr>
              <a:t> </a:t>
            </a:r>
            <a:r>
              <a:rPr lang="de-DE" sz="1200" dirty="0" err="1" smtClean="0">
                <a:solidFill>
                  <a:schemeClr val="tx1"/>
                </a:solidFill>
              </a:rPr>
              <a:t>count</a:t>
            </a:r>
            <a:r>
              <a:rPr lang="de-DE" sz="1200" dirty="0" smtClean="0">
                <a:solidFill>
                  <a:schemeClr val="tx1"/>
                </a:solidFill>
              </a:rPr>
              <a:t> </a:t>
            </a:r>
            <a:r>
              <a:rPr lang="de-DE" sz="120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percentage</a:t>
            </a:r>
            <a:r>
              <a:rPr lang="de-DE" sz="1200" baseline="0" dirty="0" smtClean="0">
                <a:solidFill>
                  <a:schemeClr val="tx1"/>
                </a:solidFill>
              </a:rPr>
              <a:t> </a:t>
            </a:r>
            <a:r>
              <a:rPr lang="de-DE" sz="1200" baseline="0" dirty="0" err="1" smtClean="0">
                <a:solidFill>
                  <a:schemeClr val="tx1"/>
                </a:solidFill>
              </a:rPr>
              <a:t>of</a:t>
            </a:r>
            <a:r>
              <a:rPr lang="de-DE" sz="1200" baseline="0" dirty="0" smtClean="0">
                <a:solidFill>
                  <a:schemeClr val="tx1"/>
                </a:solidFill>
              </a:rPr>
              <a:t> </a:t>
            </a:r>
            <a:r>
              <a:rPr lang="de-DE" sz="1200" baseline="0" dirty="0" err="1" smtClean="0">
                <a:solidFill>
                  <a:schemeClr val="tx1"/>
                </a:solidFill>
              </a:rPr>
              <a:t>the</a:t>
            </a:r>
            <a:r>
              <a:rPr lang="de-DE" sz="1200" baseline="0" dirty="0" smtClean="0">
                <a:solidFill>
                  <a:schemeClr val="tx1"/>
                </a:solidFill>
              </a:rPr>
              <a:t> </a:t>
            </a:r>
            <a:r>
              <a:rPr lang="de-DE" sz="1200" baseline="0" dirty="0" err="1" smtClean="0">
                <a:solidFill>
                  <a:schemeClr val="tx1"/>
                </a:solidFill>
              </a:rPr>
              <a:t>finished</a:t>
            </a:r>
            <a:r>
              <a:rPr lang="de-DE" sz="1200" baseline="0" dirty="0" smtClean="0">
                <a:solidFill>
                  <a:schemeClr val="tx1"/>
                </a:solidFill>
              </a:rPr>
              <a:t> </a:t>
            </a:r>
            <a:r>
              <a:rPr lang="de-DE" sz="1200" baseline="0" dirty="0" err="1" smtClean="0">
                <a:solidFill>
                  <a:schemeClr val="tx1"/>
                </a:solidFill>
              </a:rPr>
              <a:t>work</a:t>
            </a:r>
            <a:r>
              <a:rPr lang="de-DE" sz="1200" baseline="0" dirty="0" smtClean="0">
                <a:solidFill>
                  <a:schemeClr val="tx1"/>
                </a:solidFill>
              </a:rPr>
              <a:t>, </a:t>
            </a:r>
            <a:r>
              <a:rPr lang="de-DE" sz="1200" dirty="0" err="1" smtClean="0">
                <a:solidFill>
                  <a:schemeClr val="tx1"/>
                </a:solidFill>
              </a:rPr>
              <a:t>call</a:t>
            </a:r>
            <a:r>
              <a:rPr lang="de-DE" sz="1200" dirty="0" smtClean="0">
                <a:solidFill>
                  <a:schemeClr val="tx1"/>
                </a:solidFill>
              </a:rPr>
              <a:t> </a:t>
            </a:r>
            <a:r>
              <a:rPr lang="de-DE" sz="1200" dirty="0" err="1" smtClean="0">
                <a:solidFill>
                  <a:schemeClr val="tx1"/>
                </a:solidFill>
              </a:rPr>
              <a:t>one</a:t>
            </a:r>
            <a:r>
              <a:rPr lang="de-DE" sz="1200" dirty="0" smtClean="0">
                <a:solidFill>
                  <a:schemeClr val="tx1"/>
                </a:solidFill>
              </a:rPr>
              <a:t> </a:t>
            </a:r>
            <a:r>
              <a:rPr lang="de-DE" sz="1200" dirty="0" err="1" smtClean="0">
                <a:solidFill>
                  <a:schemeClr val="tx1"/>
                </a:solidFill>
              </a:rPr>
              <a:t>of</a:t>
            </a:r>
            <a:r>
              <a:rPr lang="de-DE" sz="1200" dirty="0" smtClean="0">
                <a:solidFill>
                  <a:schemeClr val="tx1"/>
                </a:solidFill>
              </a:rPr>
              <a:t> </a:t>
            </a:r>
            <a:r>
              <a:rPr lang="de-DE" sz="1200" dirty="0" err="1" smtClean="0">
                <a:solidFill>
                  <a:schemeClr val="tx1"/>
                </a:solidFill>
              </a:rPr>
              <a:t>the</a:t>
            </a:r>
            <a:r>
              <a:rPr lang="de-DE" sz="1200" dirty="0" smtClean="0">
                <a:solidFill>
                  <a:schemeClr val="tx1"/>
                </a:solidFill>
              </a:rPr>
              <a:t> </a:t>
            </a:r>
            <a:r>
              <a:rPr lang="de-DE" sz="1200" dirty="0" err="1" smtClean="0">
                <a:solidFill>
                  <a:schemeClr val="tx1"/>
                </a:solidFill>
              </a:rPr>
              <a:t>tools</a:t>
            </a:r>
            <a:r>
              <a:rPr lang="de-DE" sz="1200" dirty="0" smtClean="0">
                <a:solidFill>
                  <a:schemeClr val="tx1"/>
                </a:solidFill>
              </a:rPr>
              <a:t>: FIMO </a:t>
            </a:r>
            <a:r>
              <a:rPr lang="de-DE" sz="1200" dirty="0" err="1" smtClean="0">
                <a:solidFill>
                  <a:schemeClr val="tx1"/>
                </a:solidFill>
              </a:rPr>
              <a:t>or</a:t>
            </a:r>
            <a:r>
              <a:rPr lang="de-DE" sz="1200" dirty="0" smtClean="0">
                <a:solidFill>
                  <a:schemeClr val="tx1"/>
                </a:solidFill>
              </a:rPr>
              <a:t> MOODS, </a:t>
            </a:r>
            <a:r>
              <a:rPr lang="de-DE" sz="1200" dirty="0" err="1" smtClean="0">
                <a:solidFill>
                  <a:schemeClr val="tx1"/>
                </a:solidFill>
              </a:rPr>
              <a:t>write</a:t>
            </a:r>
            <a:r>
              <a:rPr lang="de-DE" sz="1200" dirty="0" smtClean="0">
                <a:solidFill>
                  <a:schemeClr val="tx1"/>
                </a:solidFill>
              </a:rPr>
              <a:t> </a:t>
            </a:r>
            <a:r>
              <a:rPr lang="de-DE" sz="1200" dirty="0" err="1" smtClean="0">
                <a:solidFill>
                  <a:schemeClr val="tx1"/>
                </a:solidFill>
              </a:rPr>
              <a:t>the</a:t>
            </a:r>
            <a:r>
              <a:rPr lang="de-DE" sz="1200" dirty="0" smtClean="0">
                <a:solidFill>
                  <a:schemeClr val="tx1"/>
                </a:solidFill>
              </a:rPr>
              <a:t> </a:t>
            </a:r>
            <a:r>
              <a:rPr lang="de-DE" sz="1200" dirty="0" err="1" smtClean="0">
                <a:solidFill>
                  <a:schemeClr val="tx1"/>
                </a:solidFill>
              </a:rPr>
              <a:t>output</a:t>
            </a:r>
            <a:r>
              <a:rPr lang="de-DE" sz="1200" dirty="0" smtClean="0">
                <a:solidFill>
                  <a:schemeClr val="tx1"/>
                </a:solidFill>
              </a:rPr>
              <a:t> </a:t>
            </a:r>
            <a:r>
              <a:rPr lang="de-DE" sz="1200" dirty="0" err="1" smtClean="0">
                <a:solidFill>
                  <a:schemeClr val="tx1"/>
                </a:solidFill>
              </a:rPr>
              <a:t>file</a:t>
            </a:r>
            <a:r>
              <a:rPr lang="de-DE" sz="1200" dirty="0" err="1" smtClean="0"/>
              <a:t>s</a:t>
            </a:r>
            <a:r>
              <a:rPr lang="de-DE" sz="1200" dirty="0" smtClean="0"/>
              <a:t> </a:t>
            </a:r>
            <a:r>
              <a:rPr lang="de-DE" sz="1200" dirty="0" err="1" smtClean="0"/>
              <a:t>and</a:t>
            </a:r>
            <a:r>
              <a:rPr lang="de-DE" sz="1200" dirty="0" smtClean="0"/>
              <a:t> clean </a:t>
            </a:r>
            <a:r>
              <a:rPr lang="de-DE" sz="1200" dirty="0" err="1" smtClean="0"/>
              <a:t>the</a:t>
            </a:r>
            <a:r>
              <a:rPr lang="de-DE" sz="1200" dirty="0" smtClean="0"/>
              <a:t> </a:t>
            </a:r>
            <a:r>
              <a:rPr lang="de-DE" sz="1200" dirty="0" err="1" smtClean="0"/>
              <a:t>directory</a:t>
            </a:r>
            <a:r>
              <a:rPr lang="de-DE" sz="1200" dirty="0" smtClean="0"/>
              <a:t> </a:t>
            </a:r>
            <a:r>
              <a:rPr lang="de-DE" sz="1200" dirty="0" err="1" smtClean="0"/>
              <a:t>if</a:t>
            </a:r>
            <a:r>
              <a:rPr lang="de-DE" sz="1200" dirty="0" smtClean="0"/>
              <a:t> </a:t>
            </a:r>
            <a:r>
              <a:rPr lang="de-DE" sz="1200" dirty="0" err="1" smtClean="0"/>
              <a:t>user</a:t>
            </a:r>
            <a:r>
              <a:rPr lang="de-DE" sz="1200" dirty="0" smtClean="0"/>
              <a:t> </a:t>
            </a:r>
            <a:r>
              <a:rPr lang="de-DE" sz="1200" dirty="0" err="1" smtClean="0"/>
              <a:t>wants</a:t>
            </a:r>
            <a:r>
              <a:rPr lang="de-DE" sz="1200" dirty="0" smtClean="0"/>
              <a:t> </a:t>
            </a:r>
            <a:r>
              <a:rPr lang="de-DE" sz="1200" dirty="0" err="1" smtClean="0"/>
              <a:t>to</a:t>
            </a:r>
            <a:r>
              <a:rPr lang="de-DE" sz="1200" dirty="0" smtClean="0"/>
              <a:t>.</a:t>
            </a:r>
          </a:p>
          <a:p>
            <a:pPr marL="457200" indent="-457200">
              <a:buAutoNum type="arabicPeriod"/>
            </a:pPr>
            <a:endParaRPr lang="de-DE" sz="1200" dirty="0" smtClean="0">
              <a:solidFill>
                <a:schemeClr val="tx1"/>
              </a:solidFill>
            </a:endParaRPr>
          </a:p>
          <a:p>
            <a:pPr marL="0" indent="0">
              <a:buNone/>
            </a:pPr>
            <a:r>
              <a:rPr lang="de-DE" sz="1200" dirty="0" smtClean="0">
                <a:solidFill>
                  <a:schemeClr val="tx1"/>
                </a:solidFill>
              </a:rPr>
              <a:t>I</a:t>
            </a:r>
            <a:r>
              <a:rPr lang="de-DE" sz="1200" baseline="0" dirty="0" smtClean="0">
                <a:solidFill>
                  <a:schemeClr val="tx1"/>
                </a:solidFill>
              </a:rPr>
              <a:t> will </a:t>
            </a:r>
            <a:r>
              <a:rPr lang="de-DE" sz="1200" baseline="0" dirty="0" err="1" smtClean="0">
                <a:solidFill>
                  <a:schemeClr val="tx1"/>
                </a:solidFill>
              </a:rPr>
              <a:t>briefly</a:t>
            </a:r>
            <a:r>
              <a:rPr lang="de-DE" sz="1200" baseline="0" dirty="0" smtClean="0">
                <a:solidFill>
                  <a:schemeClr val="tx1"/>
                </a:solidFill>
              </a:rPr>
              <a:t> </a:t>
            </a:r>
            <a:r>
              <a:rPr lang="de-DE" sz="1200" baseline="0" dirty="0" err="1" smtClean="0">
                <a:solidFill>
                  <a:schemeClr val="tx1"/>
                </a:solidFill>
              </a:rPr>
              <a:t>tell</a:t>
            </a:r>
            <a:r>
              <a:rPr lang="de-DE" sz="1200" baseline="0" dirty="0" smtClean="0">
                <a:solidFill>
                  <a:schemeClr val="tx1"/>
                </a:solidFill>
              </a:rPr>
              <a:t> </a:t>
            </a:r>
            <a:r>
              <a:rPr lang="de-DE" sz="1200" baseline="0" dirty="0" err="1" smtClean="0">
                <a:solidFill>
                  <a:schemeClr val="tx1"/>
                </a:solidFill>
              </a:rPr>
              <a:t>you</a:t>
            </a:r>
            <a:r>
              <a:rPr lang="de-DE" sz="1200" baseline="0" dirty="0" smtClean="0">
                <a:solidFill>
                  <a:schemeClr val="tx1"/>
                </a:solidFill>
              </a:rPr>
              <a:t> </a:t>
            </a:r>
            <a:r>
              <a:rPr lang="de-DE" sz="1200" baseline="0" dirty="0" err="1" smtClean="0">
                <a:solidFill>
                  <a:schemeClr val="tx1"/>
                </a:solidFill>
              </a:rPr>
              <a:t>what</a:t>
            </a:r>
            <a:r>
              <a:rPr lang="de-DE" sz="1200" baseline="0" dirty="0" smtClean="0">
                <a:solidFill>
                  <a:schemeClr val="tx1"/>
                </a:solidFill>
              </a:rPr>
              <a:t> FIMO </a:t>
            </a:r>
            <a:r>
              <a:rPr lang="de-DE" sz="1200" baseline="0" dirty="0" err="1" smtClean="0">
                <a:solidFill>
                  <a:schemeClr val="tx1"/>
                </a:solidFill>
              </a:rPr>
              <a:t>and</a:t>
            </a:r>
            <a:r>
              <a:rPr lang="de-DE" sz="1200" baseline="0" dirty="0" smtClean="0">
                <a:solidFill>
                  <a:schemeClr val="tx1"/>
                </a:solidFill>
              </a:rPr>
              <a:t> MOODS </a:t>
            </a:r>
            <a:r>
              <a:rPr lang="de-DE" sz="1200" baseline="0" dirty="0" err="1" smtClean="0">
                <a:solidFill>
                  <a:schemeClr val="tx1"/>
                </a:solidFill>
              </a:rPr>
              <a:t>are</a:t>
            </a:r>
            <a:r>
              <a:rPr lang="de-DE" sz="1200" baseline="0" dirty="0" smtClean="0">
                <a:solidFill>
                  <a:schemeClr val="tx1"/>
                </a:solidFill>
              </a:rPr>
              <a:t>, so </a:t>
            </a:r>
            <a:r>
              <a:rPr lang="de-DE" sz="1200" baseline="0" dirty="0" err="1" smtClean="0">
                <a:solidFill>
                  <a:schemeClr val="tx1"/>
                </a:solidFill>
              </a:rPr>
              <a:t>that</a:t>
            </a:r>
            <a:r>
              <a:rPr lang="de-DE" sz="1200" baseline="0" dirty="0" smtClean="0">
                <a:solidFill>
                  <a:schemeClr val="tx1"/>
                </a:solidFill>
              </a:rPr>
              <a:t> </a:t>
            </a:r>
            <a:r>
              <a:rPr lang="de-DE" sz="1200" baseline="0" dirty="0" err="1" smtClean="0">
                <a:solidFill>
                  <a:schemeClr val="tx1"/>
                </a:solidFill>
              </a:rPr>
              <a:t>you</a:t>
            </a:r>
            <a:r>
              <a:rPr lang="de-DE" sz="1200" baseline="0" dirty="0" smtClean="0">
                <a:solidFill>
                  <a:schemeClr val="tx1"/>
                </a:solidFill>
              </a:rPr>
              <a:t> </a:t>
            </a:r>
            <a:r>
              <a:rPr lang="de-DE" sz="1200" baseline="0" dirty="0" err="1" smtClean="0">
                <a:solidFill>
                  <a:schemeClr val="tx1"/>
                </a:solidFill>
              </a:rPr>
              <a:t>can</a:t>
            </a:r>
            <a:r>
              <a:rPr lang="de-DE" sz="1200" baseline="0" dirty="0" smtClean="0">
                <a:solidFill>
                  <a:schemeClr val="tx1"/>
                </a:solidFill>
              </a:rPr>
              <a:t> </a:t>
            </a:r>
            <a:r>
              <a:rPr lang="de-DE" sz="1200" baseline="0" dirty="0" err="1" smtClean="0">
                <a:solidFill>
                  <a:schemeClr val="tx1"/>
                </a:solidFill>
              </a:rPr>
              <a:t>understand</a:t>
            </a:r>
            <a:r>
              <a:rPr lang="de-DE" sz="1200" baseline="0" dirty="0" smtClean="0">
                <a:solidFill>
                  <a:schemeClr val="tx1"/>
                </a:solidFill>
              </a:rPr>
              <a:t> </a:t>
            </a:r>
            <a:r>
              <a:rPr lang="de-DE" sz="1200" baseline="0" dirty="0" err="1" smtClean="0">
                <a:solidFill>
                  <a:schemeClr val="tx1"/>
                </a:solidFill>
              </a:rPr>
              <a:t>what</a:t>
            </a:r>
            <a:r>
              <a:rPr lang="de-DE" sz="1200" baseline="0" dirty="0" smtClean="0">
                <a:solidFill>
                  <a:schemeClr val="tx1"/>
                </a:solidFill>
              </a:rPr>
              <a:t> </a:t>
            </a:r>
            <a:r>
              <a:rPr lang="de-DE" sz="1200" baseline="0" dirty="0" err="1" smtClean="0">
                <a:solidFill>
                  <a:schemeClr val="tx1"/>
                </a:solidFill>
              </a:rPr>
              <a:t>is</a:t>
            </a:r>
            <a:r>
              <a:rPr lang="de-DE" sz="1200" baseline="0" dirty="0" smtClean="0">
                <a:solidFill>
                  <a:schemeClr val="tx1"/>
                </a:solidFill>
              </a:rPr>
              <a:t> TFBS </a:t>
            </a:r>
            <a:r>
              <a:rPr lang="de-DE" sz="1200" baseline="0" dirty="0" err="1" smtClean="0">
                <a:solidFill>
                  <a:schemeClr val="tx1"/>
                </a:solidFill>
              </a:rPr>
              <a:t>scan</a:t>
            </a:r>
            <a:r>
              <a:rPr lang="de-DE" sz="1200" baseline="0" dirty="0" smtClean="0">
                <a:solidFill>
                  <a:schemeClr val="tx1"/>
                </a:solidFill>
              </a:rPr>
              <a:t> </a:t>
            </a:r>
            <a:r>
              <a:rPr lang="de-DE" sz="1200" baseline="0" dirty="0" err="1" smtClean="0">
                <a:solidFill>
                  <a:schemeClr val="tx1"/>
                </a:solidFill>
              </a:rPr>
              <a:t>is</a:t>
            </a:r>
            <a:r>
              <a:rPr lang="de-DE" sz="1200" baseline="0" dirty="0" smtClean="0">
                <a:solidFill>
                  <a:schemeClr val="tx1"/>
                </a:solidFill>
              </a:rPr>
              <a:t> </a:t>
            </a:r>
            <a:r>
              <a:rPr lang="de-DE" sz="1200" baseline="0" dirty="0" err="1" smtClean="0">
                <a:solidFill>
                  <a:schemeClr val="tx1"/>
                </a:solidFill>
              </a:rPr>
              <a:t>doing</a:t>
            </a:r>
            <a:endParaRPr lang="de-DE" sz="1200" dirty="0" smtClean="0">
              <a:solidFill>
                <a:schemeClr val="tx1"/>
              </a:solidFill>
            </a:endParaRPr>
          </a:p>
        </p:txBody>
      </p:sp>
      <p:sp>
        <p:nvSpPr>
          <p:cNvPr id="4" name="Slide Number Placeholder 3"/>
          <p:cNvSpPr>
            <a:spLocks noGrp="1"/>
          </p:cNvSpPr>
          <p:nvPr>
            <p:ph type="sldNum" sz="quarter" idx="10"/>
          </p:nvPr>
        </p:nvSpPr>
        <p:spPr/>
        <p:txBody>
          <a:bodyPr/>
          <a:lstStyle/>
          <a:p>
            <a:fld id="{F9F90C65-BE1F-4A4C-A75E-9B921E20D3DE}" type="slidenum">
              <a:rPr lang="de-DE" smtClean="0"/>
              <a:pPr/>
              <a:t>12</a:t>
            </a:fld>
            <a:endParaRPr lang="de-DE"/>
          </a:p>
        </p:txBody>
      </p:sp>
    </p:spTree>
    <p:extLst>
      <p:ext uri="{BB962C8B-B14F-4D97-AF65-F5344CB8AC3E}">
        <p14:creationId xmlns:p14="http://schemas.microsoft.com/office/powerpoint/2010/main" val="3035827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The name FIMO stands for 'Find Individual Motif Occurrences'. </a:t>
            </a:r>
          </a:p>
          <a:p>
            <a:endParaRPr lang="en-US" dirty="0" smtClean="0"/>
          </a:p>
          <a:p>
            <a:r>
              <a:rPr lang="en-US" dirty="0" smtClean="0"/>
              <a:t>The program searches a database of sequences for occurrences of known motifs, treating each motif independently. </a:t>
            </a:r>
          </a:p>
          <a:p>
            <a:endParaRPr lang="en-US" dirty="0" smtClean="0"/>
          </a:p>
          <a:p>
            <a:r>
              <a:rPr lang="en-US" dirty="0" smtClean="0"/>
              <a:t>Application of FIMO: Determining all the positions where a transcription factor (TF) motif matches in one or more promoter sequences.</a:t>
            </a:r>
          </a:p>
          <a:p>
            <a:endParaRPr lang="en-US" dirty="0" smtClean="0"/>
          </a:p>
          <a:p>
            <a:r>
              <a:rPr lang="en-US" dirty="0" smtClean="0"/>
              <a:t>FIMO takes .meme format as input and is easy to use just by calling it like </a:t>
            </a:r>
            <a:r>
              <a:rPr lang="en-US" dirty="0" err="1" smtClean="0"/>
              <a:t>fimo</a:t>
            </a:r>
            <a:r>
              <a:rPr lang="en-US" dirty="0" smtClean="0"/>
              <a:t> </a:t>
            </a:r>
            <a:r>
              <a:rPr lang="en-US" dirty="0" err="1" smtClean="0"/>
              <a:t>motif.meme</a:t>
            </a:r>
            <a:r>
              <a:rPr lang="en-US" dirty="0" smtClean="0"/>
              <a:t> </a:t>
            </a:r>
            <a:r>
              <a:rPr lang="en-US" dirty="0" err="1" smtClean="0"/>
              <a:t>sequence.fasta</a:t>
            </a:r>
            <a:endParaRPr lang="en-US" dirty="0" smtClean="0"/>
          </a:p>
          <a:p>
            <a:endParaRPr lang="en-US" dirty="0" smtClean="0"/>
          </a:p>
          <a:p>
            <a:r>
              <a:rPr lang="en-US" dirty="0" smtClean="0"/>
              <a:t>User</a:t>
            </a:r>
            <a:r>
              <a:rPr lang="en-US" baseline="0" dirty="0" smtClean="0"/>
              <a:t> can pass several options to the </a:t>
            </a:r>
            <a:r>
              <a:rPr lang="en-US" baseline="0" dirty="0" err="1" smtClean="0"/>
              <a:t>fimo</a:t>
            </a:r>
            <a:r>
              <a:rPr lang="en-US" baseline="0" dirty="0" smtClean="0"/>
              <a:t>, but the TFBS scan need to set some parameters itself, for example, I am using </a:t>
            </a:r>
            <a:r>
              <a:rPr lang="de-DE" baseline="0" dirty="0" smtClean="0"/>
              <a:t>-- </a:t>
            </a:r>
            <a:r>
              <a:rPr lang="de-DE" baseline="0" dirty="0" err="1" smtClean="0"/>
              <a:t>text</a:t>
            </a:r>
            <a:r>
              <a:rPr lang="de-DE" baseline="0" dirty="0" smtClean="0"/>
              <a:t> </a:t>
            </a:r>
            <a:r>
              <a:rPr lang="de-DE" baseline="0" dirty="0" err="1" smtClean="0"/>
              <a:t>because</a:t>
            </a:r>
            <a:r>
              <a:rPr lang="de-DE" baseline="0" dirty="0" smtClean="0"/>
              <a:t> </a:t>
            </a:r>
            <a:r>
              <a:rPr lang="de-DE" baseline="0" dirty="0" err="1" smtClean="0"/>
              <a:t>otherwise</a:t>
            </a:r>
            <a:r>
              <a:rPr lang="de-DE" baseline="0" dirty="0" smtClean="0"/>
              <a:t> </a:t>
            </a:r>
            <a:r>
              <a:rPr lang="de-DE" baseline="0" dirty="0" err="1" smtClean="0"/>
              <a:t>fimo</a:t>
            </a:r>
            <a:r>
              <a:rPr lang="de-DE" baseline="0" dirty="0" smtClean="0"/>
              <a:t> will </a:t>
            </a:r>
            <a:r>
              <a:rPr lang="de-DE" baseline="0" dirty="0" err="1" smtClean="0"/>
              <a:t>write</a:t>
            </a:r>
            <a:r>
              <a:rPr lang="de-DE" baseline="0" dirty="0" smtClean="0"/>
              <a:t> </a:t>
            </a:r>
            <a:r>
              <a:rPr lang="de-DE" baseline="0" dirty="0" err="1" smtClean="0"/>
              <a:t>the</a:t>
            </a:r>
            <a:r>
              <a:rPr lang="de-DE" baseline="0" dirty="0" smtClean="0"/>
              <a:t> </a:t>
            </a:r>
            <a:r>
              <a:rPr lang="de-DE" baseline="0" dirty="0" err="1" smtClean="0"/>
              <a:t>whole</a:t>
            </a:r>
            <a:r>
              <a:rPr lang="de-DE" baseline="0" dirty="0" smtClean="0"/>
              <a:t> </a:t>
            </a:r>
            <a:r>
              <a:rPr lang="de-DE" baseline="0" dirty="0" err="1" smtClean="0"/>
              <a:t>new</a:t>
            </a:r>
            <a:r>
              <a:rPr lang="de-DE" baseline="0" dirty="0" smtClean="0"/>
              <a:t> </a:t>
            </a:r>
            <a:r>
              <a:rPr lang="de-DE" baseline="0" dirty="0" err="1" smtClean="0"/>
              <a:t>directory</a:t>
            </a:r>
            <a:r>
              <a:rPr lang="de-DE" baseline="0" dirty="0" smtClean="0"/>
              <a:t> </a:t>
            </a:r>
            <a:r>
              <a:rPr lang="de-DE" baseline="0" dirty="0" err="1" smtClean="0"/>
              <a:t>with</a:t>
            </a:r>
            <a:r>
              <a:rPr lang="de-DE" baseline="0" dirty="0" smtClean="0"/>
              <a:t> </a:t>
            </a:r>
            <a:r>
              <a:rPr lang="de-DE" baseline="0" dirty="0" err="1" smtClean="0"/>
              <a:t>files</a:t>
            </a:r>
            <a:r>
              <a:rPr lang="de-DE" baseline="0" dirty="0" smtClean="0"/>
              <a:t> in </a:t>
            </a:r>
            <a:r>
              <a:rPr lang="de-DE" baseline="0" dirty="0" err="1" smtClean="0"/>
              <a:t>several</a:t>
            </a:r>
            <a:r>
              <a:rPr lang="de-DE" baseline="0" dirty="0" smtClean="0"/>
              <a:t> </a:t>
            </a:r>
            <a:r>
              <a:rPr lang="de-DE" baseline="0" dirty="0" err="1" smtClean="0"/>
              <a:t>formats</a:t>
            </a:r>
            <a:r>
              <a:rPr lang="de-DE" baseline="0" dirty="0" smtClean="0"/>
              <a:t>, </a:t>
            </a:r>
            <a:r>
              <a:rPr lang="de-DE" baseline="0" dirty="0" err="1" smtClean="0"/>
              <a:t>even</a:t>
            </a:r>
            <a:r>
              <a:rPr lang="de-DE" baseline="0" dirty="0" smtClean="0"/>
              <a:t> in .</a:t>
            </a:r>
            <a:r>
              <a:rPr lang="de-DE" baseline="0" dirty="0" err="1" smtClean="0"/>
              <a:t>html</a:t>
            </a:r>
            <a:r>
              <a:rPr lang="de-DE" baseline="0" dirty="0" smtClean="0"/>
              <a:t>, but </a:t>
            </a:r>
            <a:r>
              <a:rPr lang="de-DE" baseline="0" dirty="0" err="1" smtClean="0"/>
              <a:t>we</a:t>
            </a:r>
            <a:r>
              <a:rPr lang="de-DE" baseline="0" dirty="0" smtClean="0"/>
              <a:t> </a:t>
            </a:r>
            <a:r>
              <a:rPr lang="de-DE" baseline="0" dirty="0" err="1" smtClean="0"/>
              <a:t>don‘t</a:t>
            </a:r>
            <a:r>
              <a:rPr lang="de-DE" baseline="0" dirty="0" smtClean="0"/>
              <a:t> </a:t>
            </a:r>
            <a:r>
              <a:rPr lang="de-DE" baseline="0" dirty="0" err="1" smtClean="0"/>
              <a:t>need</a:t>
            </a:r>
            <a:r>
              <a:rPr lang="de-DE" baseline="0" dirty="0" smtClean="0"/>
              <a:t> it. The </a:t>
            </a:r>
            <a:r>
              <a:rPr lang="de-DE" baseline="0" dirty="0" err="1" smtClean="0"/>
              <a:t>other</a:t>
            </a:r>
            <a:r>
              <a:rPr lang="de-DE" baseline="0" dirty="0" smtClean="0"/>
              <a:t> </a:t>
            </a:r>
            <a:r>
              <a:rPr lang="de-DE" baseline="0" dirty="0" err="1" smtClean="0"/>
              <a:t>parameter</a:t>
            </a:r>
            <a:r>
              <a:rPr lang="de-DE" baseline="0" dirty="0" smtClean="0"/>
              <a:t> </a:t>
            </a:r>
            <a:r>
              <a:rPr lang="de-DE" baseline="0" dirty="0" err="1" smtClean="0"/>
              <a:t>set</a:t>
            </a:r>
            <a:r>
              <a:rPr lang="de-DE" baseline="0" dirty="0" smtClean="0"/>
              <a:t> </a:t>
            </a:r>
            <a:r>
              <a:rPr lang="de-DE" baseline="0" dirty="0" err="1" smtClean="0"/>
              <a:t>from</a:t>
            </a:r>
            <a:r>
              <a:rPr lang="de-DE" baseline="0" dirty="0" smtClean="0"/>
              <a:t> TFBS </a:t>
            </a:r>
            <a:r>
              <a:rPr lang="de-DE" baseline="0" dirty="0" err="1" smtClean="0"/>
              <a:t>scan</a:t>
            </a:r>
            <a:r>
              <a:rPr lang="de-DE" baseline="0" dirty="0" smtClean="0"/>
              <a:t> </a:t>
            </a:r>
            <a:r>
              <a:rPr lang="de-DE" baseline="0" dirty="0" err="1" smtClean="0"/>
              <a:t>is</a:t>
            </a:r>
            <a:r>
              <a:rPr lang="de-DE" baseline="0" dirty="0" smtClean="0"/>
              <a:t> -- </a:t>
            </a:r>
            <a:r>
              <a:rPr lang="de-DE" baseline="0" dirty="0" err="1" smtClean="0"/>
              <a:t>no-qvalue</a:t>
            </a:r>
            <a:r>
              <a:rPr lang="de-DE" baseline="0" dirty="0" smtClean="0"/>
              <a:t>, </a:t>
            </a:r>
            <a:r>
              <a:rPr lang="de-DE" baseline="0" dirty="0" err="1" smtClean="0"/>
              <a:t>because</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text-mode </a:t>
            </a:r>
            <a:r>
              <a:rPr lang="de-DE" baseline="0" dirty="0" err="1" smtClean="0"/>
              <a:t>one</a:t>
            </a:r>
            <a:r>
              <a:rPr lang="de-DE" baseline="0" dirty="0" smtClean="0"/>
              <a:t> </a:t>
            </a:r>
            <a:r>
              <a:rPr lang="de-DE" baseline="0" dirty="0" err="1" smtClean="0"/>
              <a:t>can‘t</a:t>
            </a:r>
            <a:r>
              <a:rPr lang="de-DE" baseline="0" dirty="0" smtClean="0"/>
              <a:t> </a:t>
            </a:r>
            <a:r>
              <a:rPr lang="de-DE" baseline="0" dirty="0" err="1" smtClean="0"/>
              <a:t>count</a:t>
            </a:r>
            <a:r>
              <a:rPr lang="de-DE" baseline="0" dirty="0" smtClean="0"/>
              <a:t> </a:t>
            </a:r>
            <a:r>
              <a:rPr lang="de-DE" baseline="0" dirty="0" err="1" smtClean="0"/>
              <a:t>the</a:t>
            </a:r>
            <a:r>
              <a:rPr lang="de-DE" baseline="0" dirty="0" smtClean="0"/>
              <a:t> q </a:t>
            </a:r>
            <a:r>
              <a:rPr lang="de-DE" baseline="0" dirty="0" err="1" smtClean="0"/>
              <a:t>value</a:t>
            </a:r>
            <a:r>
              <a:rPr lang="de-DE" baseline="0" dirty="0" smtClean="0"/>
              <a:t>. </a:t>
            </a:r>
            <a:r>
              <a:rPr lang="de-DE" baseline="0" dirty="0" err="1" smtClean="0"/>
              <a:t>And</a:t>
            </a:r>
            <a:r>
              <a:rPr lang="de-DE" baseline="0" dirty="0" smtClean="0"/>
              <a:t> </a:t>
            </a:r>
            <a:r>
              <a:rPr lang="de-DE" baseline="0" dirty="0" err="1" smtClean="0"/>
              <a:t>we</a:t>
            </a:r>
            <a:r>
              <a:rPr lang="de-DE" baseline="0" dirty="0" smtClean="0"/>
              <a:t> do not </a:t>
            </a:r>
            <a:r>
              <a:rPr lang="de-DE" baseline="0" dirty="0" err="1" smtClean="0"/>
              <a:t>need</a:t>
            </a:r>
            <a:r>
              <a:rPr lang="de-DE" baseline="0" dirty="0" smtClean="0"/>
              <a:t> </a:t>
            </a:r>
            <a:r>
              <a:rPr lang="de-DE" baseline="0" dirty="0" err="1" smtClean="0"/>
              <a:t>it</a:t>
            </a:r>
            <a:r>
              <a:rPr lang="de-DE" baseline="0" dirty="0" smtClean="0"/>
              <a:t> </a:t>
            </a:r>
            <a:r>
              <a:rPr lang="de-DE" baseline="0" dirty="0" err="1" smtClean="0"/>
              <a:t>either</a:t>
            </a:r>
            <a:r>
              <a:rPr lang="de-DE" baseline="0" dirty="0" smtClean="0"/>
              <a:t>. </a:t>
            </a:r>
          </a:p>
          <a:p>
            <a:endParaRPr lang="de-DE" baseline="0" dirty="0" smtClean="0"/>
          </a:p>
          <a:p>
            <a:r>
              <a:rPr lang="de-DE" baseline="0" dirty="0" smtClean="0"/>
              <a:t>But </a:t>
            </a:r>
            <a:r>
              <a:rPr lang="de-DE" baseline="0" dirty="0" err="1" smtClean="0"/>
              <a:t>if</a:t>
            </a:r>
            <a:r>
              <a:rPr lang="de-DE" baseline="0" dirty="0" smtClean="0"/>
              <a:t> a </a:t>
            </a:r>
            <a:r>
              <a:rPr lang="de-DE" baseline="0" dirty="0" err="1" smtClean="0"/>
              <a:t>user</a:t>
            </a:r>
            <a:r>
              <a:rPr lang="de-DE" baseline="0" dirty="0" smtClean="0"/>
              <a:t> </a:t>
            </a:r>
            <a:r>
              <a:rPr lang="de-DE" baseline="0" dirty="0" err="1" smtClean="0"/>
              <a:t>wants</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to</a:t>
            </a:r>
            <a:r>
              <a:rPr lang="de-DE" baseline="0" dirty="0" smtClean="0"/>
              <a:t> do not score </a:t>
            </a:r>
            <a:r>
              <a:rPr lang="de-DE" baseline="0" dirty="0" err="1" smtClean="0"/>
              <a:t>the</a:t>
            </a:r>
            <a:r>
              <a:rPr lang="de-DE" baseline="0" dirty="0" smtClean="0"/>
              <a:t> </a:t>
            </a:r>
            <a:r>
              <a:rPr lang="de-DE" baseline="0" dirty="0" err="1" smtClean="0"/>
              <a:t>reverse</a:t>
            </a:r>
            <a:r>
              <a:rPr lang="de-DE" baseline="0" dirty="0" smtClean="0"/>
              <a:t> </a:t>
            </a:r>
            <a:r>
              <a:rPr lang="de-DE" baseline="0" dirty="0" err="1" smtClean="0"/>
              <a:t>complement</a:t>
            </a:r>
            <a:r>
              <a:rPr lang="de-DE" baseline="0" dirty="0" smtClean="0"/>
              <a:t> DNA </a:t>
            </a:r>
            <a:r>
              <a:rPr lang="de-DE" baseline="0" dirty="0" err="1" smtClean="0"/>
              <a:t>strand</a:t>
            </a:r>
            <a:r>
              <a:rPr lang="de-DE" baseline="0" dirty="0" smtClean="0"/>
              <a:t>,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possible</a:t>
            </a:r>
            <a:r>
              <a:rPr lang="de-DE" baseline="0" dirty="0" smtClean="0"/>
              <a:t> </a:t>
            </a:r>
            <a:r>
              <a:rPr lang="de-DE" baseline="0" dirty="0" err="1" smtClean="0"/>
              <a:t>to</a:t>
            </a:r>
            <a:r>
              <a:rPr lang="de-DE" baseline="0" dirty="0" smtClean="0"/>
              <a:t> pass </a:t>
            </a:r>
            <a:r>
              <a:rPr lang="de-DE" baseline="0" dirty="0" err="1" smtClean="0"/>
              <a:t>the</a:t>
            </a:r>
            <a:r>
              <a:rPr lang="de-DE" baseline="0" dirty="0" smtClean="0"/>
              <a:t> optional </a:t>
            </a:r>
            <a:r>
              <a:rPr lang="de-DE" baseline="0" dirty="0" err="1" smtClean="0"/>
              <a:t>arguments</a:t>
            </a:r>
            <a:r>
              <a:rPr lang="de-DE" baseline="0" dirty="0" smtClean="0"/>
              <a:t> </a:t>
            </a:r>
            <a:r>
              <a:rPr lang="de-DE" baseline="0" dirty="0" err="1" smtClean="0"/>
              <a:t>to</a:t>
            </a:r>
            <a:r>
              <a:rPr lang="de-DE" baseline="0" dirty="0" smtClean="0"/>
              <a:t> TFBS </a:t>
            </a:r>
            <a:r>
              <a:rPr lang="de-DE" baseline="0" dirty="0" err="1" smtClean="0"/>
              <a:t>scan</a:t>
            </a:r>
            <a:r>
              <a:rPr lang="de-DE" baseline="0" dirty="0" smtClean="0"/>
              <a:t> </a:t>
            </a:r>
            <a:r>
              <a:rPr lang="de-DE" baseline="0" dirty="0" err="1" smtClean="0"/>
              <a:t>using</a:t>
            </a:r>
            <a:r>
              <a:rPr lang="de-DE" baseline="0" dirty="0" smtClean="0"/>
              <a:t> -- </a:t>
            </a:r>
            <a:r>
              <a:rPr lang="de-DE" baseline="0" dirty="0" err="1" smtClean="0"/>
              <a:t>fimo</a:t>
            </a:r>
            <a:r>
              <a:rPr lang="de-DE" baseline="0" dirty="0" smtClean="0"/>
              <a:t> „--</a:t>
            </a:r>
            <a:r>
              <a:rPr lang="de-DE" baseline="0" dirty="0" err="1" smtClean="0"/>
              <a:t>norc</a:t>
            </a:r>
            <a:r>
              <a:rPr lang="de-DE" baseline="0" dirty="0" smtClean="0"/>
              <a:t>“ </a:t>
            </a:r>
            <a:endParaRPr lang="en-US" baseline="0" dirty="0" smtClean="0"/>
          </a:p>
        </p:txBody>
      </p:sp>
      <p:sp>
        <p:nvSpPr>
          <p:cNvPr id="4" name="Slide Number Placeholder 3"/>
          <p:cNvSpPr>
            <a:spLocks noGrp="1"/>
          </p:cNvSpPr>
          <p:nvPr>
            <p:ph type="sldNum" sz="quarter" idx="10"/>
          </p:nvPr>
        </p:nvSpPr>
        <p:spPr/>
        <p:txBody>
          <a:bodyPr/>
          <a:lstStyle/>
          <a:p>
            <a:fld id="{F9F90C65-BE1F-4A4C-A75E-9B921E20D3DE}" type="slidenum">
              <a:rPr lang="de-DE" smtClean="0"/>
              <a:pPr/>
              <a:t>13</a:t>
            </a:fld>
            <a:endParaRPr lang="de-DE"/>
          </a:p>
        </p:txBody>
      </p:sp>
    </p:spTree>
    <p:extLst>
      <p:ext uri="{BB962C8B-B14F-4D97-AF65-F5344CB8AC3E}">
        <p14:creationId xmlns:p14="http://schemas.microsoft.com/office/powerpoint/2010/main" val="737773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err="1" smtClean="0"/>
              <a:t>Sometimes</a:t>
            </a:r>
            <a:r>
              <a:rPr lang="de-DE" dirty="0" smtClean="0"/>
              <a:t> </a:t>
            </a:r>
            <a:r>
              <a:rPr lang="de-DE" dirty="0" err="1" smtClean="0"/>
              <a:t>fimo</a:t>
            </a:r>
            <a:r>
              <a:rPr lang="de-DE" dirty="0" smtClean="0"/>
              <a:t> will not </a:t>
            </a:r>
            <a:r>
              <a:rPr lang="de-DE" dirty="0" err="1" smtClean="0"/>
              <a:t>output</a:t>
            </a:r>
            <a:r>
              <a:rPr lang="de-DE" baseline="0" dirty="0" smtClean="0"/>
              <a:t> </a:t>
            </a:r>
            <a:r>
              <a:rPr lang="de-DE" baseline="0" dirty="0" err="1" smtClean="0"/>
              <a:t>the</a:t>
            </a:r>
            <a:r>
              <a:rPr lang="de-DE" baseline="0" dirty="0" smtClean="0"/>
              <a:t> </a:t>
            </a:r>
            <a:r>
              <a:rPr lang="de-DE" baseline="0" dirty="0" err="1" smtClean="0"/>
              <a:t>sorted</a:t>
            </a:r>
            <a:r>
              <a:rPr lang="de-DE" baseline="0" dirty="0" smtClean="0"/>
              <a:t> </a:t>
            </a:r>
            <a:r>
              <a:rPr lang="de-DE" baseline="0" dirty="0" err="1" smtClean="0"/>
              <a:t>file</a:t>
            </a:r>
            <a:r>
              <a:rPr lang="de-DE" baseline="0" dirty="0" smtClean="0"/>
              <a:t>, so </a:t>
            </a:r>
            <a:r>
              <a:rPr lang="de-DE" baseline="0" dirty="0" err="1" smtClean="0"/>
              <a:t>the</a:t>
            </a:r>
            <a:r>
              <a:rPr lang="de-DE" baseline="0" dirty="0" smtClean="0"/>
              <a:t> TFBS </a:t>
            </a:r>
            <a:r>
              <a:rPr lang="de-DE" baseline="0" dirty="0" err="1" smtClean="0"/>
              <a:t>scan</a:t>
            </a:r>
            <a:r>
              <a:rPr lang="de-DE" baseline="0" dirty="0" smtClean="0"/>
              <a:t> will </a:t>
            </a:r>
            <a:r>
              <a:rPr lang="de-DE" baseline="0" dirty="0" err="1" smtClean="0"/>
              <a:t>sort</a:t>
            </a:r>
            <a:r>
              <a:rPr lang="de-DE" baseline="0" dirty="0" smtClean="0"/>
              <a:t> </a:t>
            </a:r>
            <a:r>
              <a:rPr lang="de-DE" baseline="0" dirty="0" err="1" smtClean="0"/>
              <a:t>it</a:t>
            </a:r>
            <a:r>
              <a:rPr lang="de-DE" baseline="0" dirty="0" smtClean="0"/>
              <a:t> </a:t>
            </a:r>
            <a:r>
              <a:rPr lang="de-DE" baseline="0" dirty="0" err="1" smtClean="0"/>
              <a:t>to</a:t>
            </a:r>
            <a:r>
              <a:rPr lang="de-DE" baseline="0" dirty="0" smtClean="0"/>
              <a:t> </a:t>
            </a:r>
            <a:r>
              <a:rPr lang="de-DE" baseline="0" dirty="0" err="1" smtClean="0"/>
              <a:t>work</a:t>
            </a:r>
            <a:r>
              <a:rPr lang="de-DE" baseline="0" dirty="0" smtClean="0"/>
              <a:t> </a:t>
            </a:r>
            <a:r>
              <a:rPr lang="de-DE" baseline="0" dirty="0" err="1" smtClean="0"/>
              <a:t>with</a:t>
            </a:r>
            <a:r>
              <a:rPr lang="de-DE" baseline="0" dirty="0" smtClean="0"/>
              <a:t> </a:t>
            </a:r>
            <a:r>
              <a:rPr lang="de-DE" baseline="0" dirty="0" err="1" smtClean="0"/>
              <a:t>it</a:t>
            </a:r>
            <a:r>
              <a:rPr lang="de-DE" baseline="0" dirty="0" smtClean="0"/>
              <a:t> </a:t>
            </a:r>
            <a:r>
              <a:rPr lang="de-DE" baseline="0" dirty="0" err="1" smtClean="0"/>
              <a:t>later</a:t>
            </a:r>
            <a:r>
              <a:rPr lang="de-DE" baseline="0" dirty="0" smtClean="0"/>
              <a:t> on. </a:t>
            </a:r>
            <a:endParaRPr lang="de-DE" dirty="0" smtClean="0"/>
          </a:p>
          <a:p>
            <a:r>
              <a:rPr lang="de-DE" dirty="0" smtClean="0"/>
              <a:t>The </a:t>
            </a:r>
            <a:r>
              <a:rPr lang="de-DE" dirty="0" err="1" smtClean="0"/>
              <a:t>output</a:t>
            </a:r>
            <a:r>
              <a:rPr lang="de-DE" dirty="0" smtClean="0"/>
              <a:t> </a:t>
            </a:r>
            <a:r>
              <a:rPr lang="de-DE" dirty="0" err="1" smtClean="0"/>
              <a:t>file</a:t>
            </a:r>
            <a:r>
              <a:rPr lang="de-DE" dirty="0" smtClean="0"/>
              <a:t> </a:t>
            </a:r>
            <a:r>
              <a:rPr lang="de-DE" dirty="0" err="1" smtClean="0"/>
              <a:t>of</a:t>
            </a:r>
            <a:r>
              <a:rPr lang="de-DE" dirty="0" smtClean="0"/>
              <a:t> </a:t>
            </a:r>
            <a:r>
              <a:rPr lang="de-DE" dirty="0" err="1" smtClean="0"/>
              <a:t>fimo</a:t>
            </a:r>
            <a:r>
              <a:rPr lang="de-DE" baseline="0" dirty="0" smtClean="0"/>
              <a:t> </a:t>
            </a:r>
            <a:r>
              <a:rPr lang="de-DE" baseline="0" dirty="0" err="1" smtClean="0"/>
              <a:t>contains</a:t>
            </a:r>
            <a:r>
              <a:rPr lang="de-DE" baseline="0" dirty="0" smtClean="0"/>
              <a:t> </a:t>
            </a:r>
            <a:r>
              <a:rPr lang="de-DE" baseline="0" dirty="0" err="1" smtClean="0"/>
              <a:t>several</a:t>
            </a:r>
            <a:r>
              <a:rPr lang="de-DE" baseline="0" dirty="0" smtClean="0"/>
              <a:t> </a:t>
            </a:r>
            <a:r>
              <a:rPr lang="de-DE" baseline="0" dirty="0" err="1" smtClean="0"/>
              <a:t>columns</a:t>
            </a:r>
            <a:r>
              <a:rPr lang="de-DE" baseline="0" dirty="0" smtClean="0"/>
              <a:t>,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one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name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the</a:t>
            </a:r>
            <a:r>
              <a:rPr lang="de-DE" baseline="0" dirty="0" smtClean="0"/>
              <a:t> </a:t>
            </a:r>
            <a:r>
              <a:rPr lang="de-DE" baseline="0" dirty="0" err="1" smtClean="0"/>
              <a:t>chromosome</a:t>
            </a:r>
            <a:r>
              <a:rPr lang="de-DE" baseline="0" dirty="0" smtClean="0"/>
              <a:t> </a:t>
            </a:r>
            <a:r>
              <a:rPr lang="de-DE" baseline="0" dirty="0" err="1" smtClean="0"/>
              <a:t>with</a:t>
            </a:r>
            <a:r>
              <a:rPr lang="de-DE" baseline="0" dirty="0" smtClean="0"/>
              <a:t> </a:t>
            </a:r>
            <a:r>
              <a:rPr lang="de-DE" baseline="0" dirty="0" err="1" smtClean="0"/>
              <a:t>positions</a:t>
            </a:r>
            <a:r>
              <a:rPr lang="de-DE" baseline="0" dirty="0" smtClean="0"/>
              <a:t> </a:t>
            </a:r>
            <a:r>
              <a:rPr lang="de-DE" baseline="0" dirty="0" err="1" smtClean="0"/>
              <a:t>follows</a:t>
            </a:r>
            <a:r>
              <a:rPr lang="de-DE" baseline="0" dirty="0" smtClean="0"/>
              <a:t> it. </a:t>
            </a:r>
          </a:p>
          <a:p>
            <a:r>
              <a:rPr lang="de-DE" baseline="0" dirty="0" smtClean="0"/>
              <a:t>The </a:t>
            </a:r>
            <a:r>
              <a:rPr lang="de-DE" baseline="0" dirty="0" err="1" smtClean="0"/>
              <a:t>positions</a:t>
            </a:r>
            <a:r>
              <a:rPr lang="de-DE" baseline="0" dirty="0" smtClean="0"/>
              <a:t> on </a:t>
            </a:r>
            <a:r>
              <a:rPr lang="de-DE" baseline="0" dirty="0" err="1" smtClean="0"/>
              <a:t>the</a:t>
            </a:r>
            <a:r>
              <a:rPr lang="de-DE" baseline="0" dirty="0" smtClean="0"/>
              <a:t> </a:t>
            </a:r>
            <a:r>
              <a:rPr lang="de-DE" baseline="0" dirty="0" err="1" smtClean="0"/>
              <a:t>chromosome</a:t>
            </a:r>
            <a:r>
              <a:rPr lang="de-DE" baseline="0" dirty="0" smtClean="0"/>
              <a:t> in </a:t>
            </a:r>
            <a:r>
              <a:rPr lang="de-DE" baseline="0" dirty="0" err="1" smtClean="0"/>
              <a:t>the</a:t>
            </a:r>
            <a:r>
              <a:rPr lang="de-DE" baseline="0" dirty="0" smtClean="0"/>
              <a:t> </a:t>
            </a:r>
            <a:r>
              <a:rPr lang="de-DE" baseline="0" dirty="0" err="1" smtClean="0"/>
              <a:t>fimo</a:t>
            </a:r>
            <a:r>
              <a:rPr lang="de-DE" baseline="0" dirty="0" smtClean="0"/>
              <a:t> </a:t>
            </a:r>
            <a:r>
              <a:rPr lang="de-DE" baseline="0" dirty="0" err="1" smtClean="0"/>
              <a:t>output</a:t>
            </a:r>
            <a:r>
              <a:rPr lang="de-DE" baseline="0" dirty="0" smtClean="0"/>
              <a:t> </a:t>
            </a:r>
            <a:r>
              <a:rPr lang="de-DE" baseline="0" dirty="0" err="1" smtClean="0"/>
              <a:t>are</a:t>
            </a:r>
            <a:r>
              <a:rPr lang="de-DE" baseline="0" dirty="0" smtClean="0"/>
              <a:t> </a:t>
            </a:r>
            <a:r>
              <a:rPr lang="de-DE" baseline="0" dirty="0" err="1" smtClean="0"/>
              <a:t>though</a:t>
            </a:r>
            <a:r>
              <a:rPr lang="de-DE" baseline="0" dirty="0" smtClean="0"/>
              <a:t> not </a:t>
            </a:r>
            <a:r>
              <a:rPr lang="de-DE" baseline="0" dirty="0" err="1" smtClean="0"/>
              <a:t>the</a:t>
            </a:r>
            <a:r>
              <a:rPr lang="de-DE" baseline="0" dirty="0" smtClean="0"/>
              <a:t> real </a:t>
            </a:r>
            <a:r>
              <a:rPr lang="de-DE" baseline="0" dirty="0" err="1" smtClean="0"/>
              <a:t>one</a:t>
            </a:r>
            <a:r>
              <a:rPr lang="de-DE" baseline="0" dirty="0" smtClean="0"/>
              <a:t>, but </a:t>
            </a:r>
            <a:r>
              <a:rPr lang="de-DE" baseline="0" dirty="0" err="1" smtClean="0"/>
              <a:t>those</a:t>
            </a:r>
            <a:r>
              <a:rPr lang="de-DE" baseline="0" dirty="0" smtClean="0"/>
              <a:t> </a:t>
            </a:r>
            <a:r>
              <a:rPr lang="de-DE" baseline="0" dirty="0" err="1" smtClean="0"/>
              <a:t>found</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peaks</a:t>
            </a:r>
            <a:r>
              <a:rPr lang="de-DE" baseline="0" dirty="0" smtClean="0"/>
              <a:t>. The </a:t>
            </a:r>
            <a:r>
              <a:rPr lang="de-DE" baseline="0" dirty="0" err="1" smtClean="0"/>
              <a:t>next</a:t>
            </a:r>
            <a:r>
              <a:rPr lang="de-DE" baseline="0" dirty="0" smtClean="0"/>
              <a:t> </a:t>
            </a:r>
            <a:r>
              <a:rPr lang="de-DE" baseline="0" dirty="0" err="1" smtClean="0"/>
              <a:t>two</a:t>
            </a:r>
            <a:r>
              <a:rPr lang="de-DE" baseline="0" dirty="0" smtClean="0"/>
              <a:t> </a:t>
            </a:r>
            <a:r>
              <a:rPr lang="de-DE" baseline="0" dirty="0" err="1" smtClean="0"/>
              <a:t>columns</a:t>
            </a:r>
            <a:r>
              <a:rPr lang="de-DE" baseline="0" dirty="0" smtClean="0"/>
              <a:t> </a:t>
            </a:r>
            <a:r>
              <a:rPr lang="de-DE" baseline="0" dirty="0" err="1" smtClean="0"/>
              <a:t>mean</a:t>
            </a:r>
            <a:r>
              <a:rPr lang="de-DE" baseline="0" dirty="0" smtClean="0"/>
              <a:t> </a:t>
            </a:r>
            <a:r>
              <a:rPr lang="de-DE" baseline="0" dirty="0" err="1" smtClean="0"/>
              <a:t>the</a:t>
            </a:r>
            <a:r>
              <a:rPr lang="de-DE" baseline="0" dirty="0" smtClean="0"/>
              <a:t> </a:t>
            </a:r>
            <a:r>
              <a:rPr lang="de-DE" baseline="0" dirty="0" err="1" smtClean="0"/>
              <a:t>start</a:t>
            </a:r>
            <a:r>
              <a:rPr lang="de-DE" baseline="0" dirty="0" smtClean="0"/>
              <a:t> </a:t>
            </a:r>
            <a:r>
              <a:rPr lang="de-DE" baseline="0" dirty="0" err="1" smtClean="0"/>
              <a:t>position</a:t>
            </a:r>
            <a:r>
              <a:rPr lang="de-DE" baseline="0" dirty="0" smtClean="0"/>
              <a:t> </a:t>
            </a:r>
            <a:r>
              <a:rPr lang="de-DE" baseline="0" dirty="0" err="1" smtClean="0"/>
              <a:t>and</a:t>
            </a:r>
            <a:r>
              <a:rPr lang="de-DE" baseline="0" dirty="0" smtClean="0"/>
              <a:t> </a:t>
            </a:r>
            <a:r>
              <a:rPr lang="de-DE" baseline="0" dirty="0" err="1" smtClean="0"/>
              <a:t>the</a:t>
            </a:r>
            <a:r>
              <a:rPr lang="de-DE" baseline="0" dirty="0" smtClean="0"/>
              <a:t> end </a:t>
            </a:r>
            <a:r>
              <a:rPr lang="de-DE" baseline="0" dirty="0" err="1" smtClean="0"/>
              <a:t>position</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peak</a:t>
            </a:r>
            <a:r>
              <a:rPr lang="de-DE" baseline="0" dirty="0" smtClean="0"/>
              <a:t>. So </a:t>
            </a:r>
            <a:r>
              <a:rPr lang="de-DE" baseline="0" dirty="0" err="1" smtClean="0"/>
              <a:t>to</a:t>
            </a:r>
            <a:r>
              <a:rPr lang="de-DE" baseline="0" dirty="0" smtClean="0"/>
              <a:t> find </a:t>
            </a:r>
            <a:r>
              <a:rPr lang="de-DE" baseline="0" dirty="0" err="1" smtClean="0"/>
              <a:t>the</a:t>
            </a:r>
            <a:r>
              <a:rPr lang="de-DE" baseline="0" dirty="0" smtClean="0"/>
              <a:t> real </a:t>
            </a:r>
            <a:r>
              <a:rPr lang="de-DE" baseline="0" dirty="0" err="1" smtClean="0"/>
              <a:t>positions</a:t>
            </a:r>
            <a:r>
              <a:rPr lang="de-DE" baseline="0" dirty="0" smtClean="0"/>
              <a:t> on </a:t>
            </a:r>
            <a:r>
              <a:rPr lang="de-DE" baseline="0" dirty="0" err="1" smtClean="0"/>
              <a:t>the</a:t>
            </a:r>
            <a:r>
              <a:rPr lang="de-DE" baseline="0" dirty="0" smtClean="0"/>
              <a:t> </a:t>
            </a:r>
            <a:r>
              <a:rPr lang="de-DE" baseline="0" dirty="0" err="1" smtClean="0"/>
              <a:t>chromosome</a:t>
            </a:r>
            <a:r>
              <a:rPr lang="de-DE" baseline="0" dirty="0" smtClean="0"/>
              <a:t> i </a:t>
            </a:r>
            <a:r>
              <a:rPr lang="de-DE" baseline="0" dirty="0" err="1" smtClean="0"/>
              <a:t>needed</a:t>
            </a:r>
            <a:r>
              <a:rPr lang="de-DE" baseline="0" dirty="0" smtClean="0"/>
              <a:t> </a:t>
            </a:r>
            <a:r>
              <a:rPr lang="de-DE" baseline="0" dirty="0" err="1" smtClean="0"/>
              <a:t>to</a:t>
            </a:r>
            <a:r>
              <a:rPr lang="de-DE" baseline="0" dirty="0" smtClean="0"/>
              <a:t> </a:t>
            </a:r>
            <a:r>
              <a:rPr lang="de-DE" baseline="0" dirty="0" err="1" smtClean="0"/>
              <a:t>add</a:t>
            </a:r>
            <a:r>
              <a:rPr lang="de-DE" baseline="0" dirty="0" smtClean="0"/>
              <a:t> </a:t>
            </a:r>
            <a:r>
              <a:rPr lang="de-DE" baseline="0" dirty="0" err="1" smtClean="0"/>
              <a:t>the</a:t>
            </a:r>
            <a:r>
              <a:rPr lang="de-DE" baseline="0" dirty="0" smtClean="0"/>
              <a:t> 3. </a:t>
            </a:r>
            <a:r>
              <a:rPr lang="de-DE" baseline="0" dirty="0" err="1" smtClean="0"/>
              <a:t>column</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position</a:t>
            </a:r>
            <a:r>
              <a:rPr lang="de-DE" baseline="0" dirty="0" smtClean="0"/>
              <a:t> </a:t>
            </a:r>
            <a:r>
              <a:rPr lang="de-DE" baseline="0" dirty="0" err="1" smtClean="0"/>
              <a:t>from</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second</a:t>
            </a:r>
            <a:r>
              <a:rPr lang="de-DE" baseline="0" dirty="0" smtClean="0"/>
              <a:t> </a:t>
            </a:r>
            <a:r>
              <a:rPr lang="de-DE" baseline="0" dirty="0" err="1" smtClean="0"/>
              <a:t>one</a:t>
            </a:r>
            <a:r>
              <a:rPr lang="de-DE" baseline="0" dirty="0" smtClean="0"/>
              <a:t>.</a:t>
            </a:r>
          </a:p>
          <a:p>
            <a:r>
              <a:rPr lang="de-DE" baseline="0" dirty="0" err="1" smtClean="0"/>
              <a:t>We</a:t>
            </a:r>
            <a:r>
              <a:rPr lang="de-DE" baseline="0" dirty="0" smtClean="0"/>
              <a:t> will </a:t>
            </a:r>
            <a:r>
              <a:rPr lang="de-DE" baseline="0" dirty="0" err="1" smtClean="0"/>
              <a:t>first</a:t>
            </a:r>
            <a:r>
              <a:rPr lang="de-DE" baseline="0" dirty="0" smtClean="0"/>
              <a:t> </a:t>
            </a:r>
            <a:r>
              <a:rPr lang="de-DE" baseline="0" dirty="0" err="1" smtClean="0"/>
              <a:t>look</a:t>
            </a:r>
            <a:r>
              <a:rPr lang="de-DE" baseline="0" dirty="0" smtClean="0"/>
              <a:t> on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tool</a:t>
            </a:r>
            <a:r>
              <a:rPr lang="de-DE" baseline="0" dirty="0" smtClean="0"/>
              <a:t> TFBS </a:t>
            </a:r>
            <a:r>
              <a:rPr lang="de-DE" baseline="0" dirty="0" err="1" smtClean="0"/>
              <a:t>scan</a:t>
            </a:r>
            <a:r>
              <a:rPr lang="de-DE" baseline="0" dirty="0" smtClean="0"/>
              <a:t> </a:t>
            </a:r>
            <a:r>
              <a:rPr lang="de-DE" baseline="0" dirty="0" err="1" smtClean="0"/>
              <a:t>uses</a:t>
            </a:r>
            <a:r>
              <a:rPr lang="de-DE" baseline="0" dirty="0" smtClean="0"/>
              <a:t> </a:t>
            </a:r>
            <a:r>
              <a:rPr lang="de-DE" baseline="0" dirty="0" err="1" smtClean="0"/>
              <a:t>and</a:t>
            </a:r>
            <a:r>
              <a:rPr lang="de-DE" baseline="0" dirty="0" smtClean="0"/>
              <a:t> </a:t>
            </a:r>
            <a:r>
              <a:rPr lang="de-DE" baseline="0" dirty="0" err="1" smtClean="0"/>
              <a:t>than</a:t>
            </a:r>
            <a:r>
              <a:rPr lang="de-DE" baseline="0" dirty="0" smtClean="0"/>
              <a:t> </a:t>
            </a:r>
            <a:r>
              <a:rPr lang="de-DE" baseline="0" dirty="0" err="1" smtClean="0"/>
              <a:t>we</a:t>
            </a:r>
            <a:r>
              <a:rPr lang="de-DE" baseline="0" dirty="0" smtClean="0"/>
              <a:t> will </a:t>
            </a:r>
            <a:r>
              <a:rPr lang="de-DE" baseline="0" dirty="0" err="1" smtClean="0"/>
              <a:t>talk</a:t>
            </a:r>
            <a:r>
              <a:rPr lang="de-DE" baseline="0" dirty="0" smtClean="0"/>
              <a:t> </a:t>
            </a:r>
            <a:r>
              <a:rPr lang="de-DE" baseline="0" dirty="0" err="1" smtClean="0"/>
              <a:t>about</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a:t>
            </a:r>
            <a:r>
              <a:rPr lang="de-DE" baseline="0" dirty="0" err="1" smtClean="0"/>
              <a:t>later</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output</a:t>
            </a:r>
            <a:r>
              <a:rPr lang="de-DE" baseline="0" dirty="0" smtClean="0"/>
              <a:t> </a:t>
            </a:r>
            <a:r>
              <a:rPr lang="de-DE" baseline="0" dirty="0" err="1" smtClean="0"/>
              <a:t>files</a:t>
            </a:r>
            <a:r>
              <a:rPr lang="de-DE" baseline="0" dirty="0" smtClean="0"/>
              <a: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14</a:t>
            </a:fld>
            <a:endParaRPr lang="de-DE"/>
          </a:p>
        </p:txBody>
      </p:sp>
    </p:spTree>
    <p:extLst>
      <p:ext uri="{BB962C8B-B14F-4D97-AF65-F5344CB8AC3E}">
        <p14:creationId xmlns:p14="http://schemas.microsoft.com/office/powerpoint/2010/main" val="3347303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The </a:t>
            </a:r>
            <a:r>
              <a:rPr lang="de-DE" dirty="0" err="1" smtClean="0"/>
              <a:t>other</a:t>
            </a:r>
            <a:r>
              <a:rPr lang="de-DE" dirty="0" smtClean="0"/>
              <a:t> </a:t>
            </a:r>
            <a:r>
              <a:rPr lang="de-DE" dirty="0" err="1" smtClean="0"/>
              <a:t>tool</a:t>
            </a:r>
            <a:r>
              <a:rPr lang="de-DE" dirty="0" smtClean="0"/>
              <a:t> </a:t>
            </a:r>
            <a:r>
              <a:rPr lang="de-DE" dirty="0" err="1" smtClean="0"/>
              <a:t>you</a:t>
            </a:r>
            <a:r>
              <a:rPr lang="de-DE" dirty="0" smtClean="0"/>
              <a:t> </a:t>
            </a:r>
            <a:r>
              <a:rPr lang="de-DE" dirty="0" err="1" smtClean="0"/>
              <a:t>can</a:t>
            </a:r>
            <a:r>
              <a:rPr lang="de-DE" dirty="0" smtClean="0"/>
              <a:t> </a:t>
            </a:r>
            <a:r>
              <a:rPr lang="de-DE" dirty="0" err="1" smtClean="0"/>
              <a:t>use</a:t>
            </a:r>
            <a:r>
              <a:rPr lang="de-DE" dirty="0" smtClean="0"/>
              <a:t> </a:t>
            </a:r>
            <a:r>
              <a:rPr lang="de-DE" dirty="0" err="1" smtClean="0"/>
              <a:t>within</a:t>
            </a:r>
            <a:r>
              <a:rPr lang="de-DE" dirty="0" smtClean="0"/>
              <a:t> TFBS </a:t>
            </a:r>
            <a:r>
              <a:rPr lang="de-DE" dirty="0" err="1" smtClean="0"/>
              <a:t>scan</a:t>
            </a:r>
            <a:r>
              <a:rPr lang="de-DE" dirty="0" smtClean="0"/>
              <a:t> </a:t>
            </a:r>
            <a:r>
              <a:rPr lang="de-DE" dirty="0" err="1" smtClean="0"/>
              <a:t>is</a:t>
            </a:r>
            <a:r>
              <a:rPr lang="de-DE" dirty="0" smtClean="0"/>
              <a:t> MOODS. </a:t>
            </a:r>
          </a:p>
          <a:p>
            <a:r>
              <a:rPr lang="de-DE" dirty="0" smtClean="0"/>
              <a:t>MOODS</a:t>
            </a:r>
            <a:r>
              <a:rPr lang="de-DE" baseline="0" dirty="0" smtClean="0"/>
              <a:t> </a:t>
            </a:r>
            <a:r>
              <a:rPr lang="de-DE" baseline="0" dirty="0" err="1" smtClean="0"/>
              <a:t>is</a:t>
            </a:r>
            <a:r>
              <a:rPr lang="de-DE" baseline="0" dirty="0" smtClean="0"/>
              <a:t> a </a:t>
            </a:r>
            <a:r>
              <a:rPr lang="de-DE" baseline="0" dirty="0" err="1" smtClean="0"/>
              <a:t>package</a:t>
            </a:r>
            <a:r>
              <a:rPr lang="de-DE" baseline="0" dirty="0" smtClean="0"/>
              <a:t> on </a:t>
            </a:r>
            <a:r>
              <a:rPr lang="de-DE" baseline="0" dirty="0" err="1" smtClean="0"/>
              <a:t>github</a:t>
            </a:r>
            <a:r>
              <a:rPr lang="de-DE" baseline="0" dirty="0" smtClean="0"/>
              <a:t> https://github.com/jhkorhonen/MOODS/wiki/Getting-started</a:t>
            </a:r>
          </a:p>
          <a:p>
            <a:endParaRPr lang="de-DE" dirty="0" smtClean="0"/>
          </a:p>
          <a:p>
            <a:r>
              <a:rPr lang="de-DE" dirty="0" err="1" smtClean="0"/>
              <a:t>There</a:t>
            </a:r>
            <a:r>
              <a:rPr lang="de-DE" baseline="0" dirty="0" smtClean="0"/>
              <a:t> </a:t>
            </a:r>
            <a:r>
              <a:rPr lang="de-DE" baseline="0" dirty="0" err="1" smtClean="0"/>
              <a:t>has</a:t>
            </a:r>
            <a:r>
              <a:rPr lang="de-DE" baseline="0" dirty="0" smtClean="0"/>
              <a:t> </a:t>
            </a:r>
            <a:r>
              <a:rPr lang="de-DE" baseline="0" dirty="0" err="1" smtClean="0"/>
              <a:t>been</a:t>
            </a:r>
            <a:r>
              <a:rPr lang="de-DE" baseline="0" dirty="0" smtClean="0"/>
              <a:t> </a:t>
            </a:r>
            <a:r>
              <a:rPr lang="de-DE" baseline="0" dirty="0" err="1" smtClean="0"/>
              <a:t>several</a:t>
            </a:r>
            <a:r>
              <a:rPr lang="de-DE" baseline="0" dirty="0" smtClean="0"/>
              <a:t> </a:t>
            </a:r>
            <a:r>
              <a:rPr lang="de-DE" baseline="0" dirty="0" err="1" smtClean="0"/>
              <a:t>problems</a:t>
            </a:r>
            <a:r>
              <a:rPr lang="de-DE" baseline="0" dirty="0" smtClean="0"/>
              <a:t> </a:t>
            </a:r>
            <a:r>
              <a:rPr lang="de-DE" baseline="0" dirty="0" err="1" smtClean="0"/>
              <a:t>while</a:t>
            </a:r>
            <a:r>
              <a:rPr lang="de-DE" baseline="0" dirty="0" smtClean="0"/>
              <a:t> </a:t>
            </a:r>
            <a:r>
              <a:rPr lang="de-DE" baseline="0" dirty="0" err="1" smtClean="0"/>
              <a:t>integrating</a:t>
            </a:r>
            <a:r>
              <a:rPr lang="de-DE" baseline="0" dirty="0" smtClean="0"/>
              <a:t> </a:t>
            </a:r>
            <a:r>
              <a:rPr lang="de-DE" baseline="0" dirty="0" err="1" smtClean="0"/>
              <a:t>the</a:t>
            </a:r>
            <a:r>
              <a:rPr lang="de-DE" baseline="0" dirty="0" smtClean="0"/>
              <a:t> MOODS in </a:t>
            </a:r>
            <a:r>
              <a:rPr lang="de-DE" baseline="0" dirty="0" err="1" smtClean="0"/>
              <a:t>my</a:t>
            </a:r>
            <a:r>
              <a:rPr lang="de-DE" baseline="0" dirty="0" smtClean="0"/>
              <a:t> </a:t>
            </a:r>
            <a:r>
              <a:rPr lang="de-DE" baseline="0" dirty="0" err="1" smtClean="0"/>
              <a:t>script</a:t>
            </a:r>
            <a:r>
              <a:rPr lang="de-DE" baseline="0" dirty="0" smtClean="0"/>
              <a:t>. </a:t>
            </a:r>
            <a:r>
              <a:rPr lang="en-US" baseline="0" dirty="0" smtClean="0"/>
              <a:t>It was not as easy to use MOODS as it was with FIMO, as it didn't work with the current version of python, until Jens helped us and wrote on </a:t>
            </a:r>
            <a:r>
              <a:rPr lang="en-US" baseline="0" dirty="0" err="1" smtClean="0"/>
              <a:t>github</a:t>
            </a:r>
            <a:r>
              <a:rPr lang="en-US" baseline="0" dirty="0" smtClean="0"/>
              <a:t>. But afterwards I saw that MOODS was actually much quicker than FIMO, as it is implemented in C++. MOODS takes as input a .</a:t>
            </a:r>
            <a:r>
              <a:rPr lang="en-US" baseline="0" dirty="0" err="1" smtClean="0"/>
              <a:t>pfm</a:t>
            </a:r>
            <a:r>
              <a:rPr lang="en-US" baseline="0" dirty="0" smtClean="0"/>
              <a:t> file where the weights are listed. </a:t>
            </a:r>
          </a:p>
          <a:p>
            <a:endParaRPr lang="de-DE" baseline="0" dirty="0" smtClean="0">
              <a:sym typeface="Wingdings" panose="05000000000000000000" pitchFamily="2" charset="2"/>
            </a:endParaRPr>
          </a:p>
          <a:p>
            <a:r>
              <a:rPr lang="de-DE" baseline="0" dirty="0" err="1" smtClean="0"/>
              <a:t>One</a:t>
            </a:r>
            <a:r>
              <a:rPr lang="de-DE" baseline="0" dirty="0" smtClean="0"/>
              <a:t> </a:t>
            </a:r>
            <a:r>
              <a:rPr lang="de-DE" baseline="0" dirty="0" err="1" smtClean="0"/>
              <a:t>can</a:t>
            </a:r>
            <a:r>
              <a:rPr lang="de-DE" baseline="0" dirty="0" smtClean="0"/>
              <a:t> </a:t>
            </a:r>
            <a:r>
              <a:rPr lang="de-DE" baseline="0" dirty="0" err="1" smtClean="0"/>
              <a:t>use</a:t>
            </a:r>
            <a:r>
              <a:rPr lang="de-DE" baseline="0" dirty="0" smtClean="0"/>
              <a:t> MOODS </a:t>
            </a:r>
            <a:r>
              <a:rPr lang="de-DE" baseline="0" dirty="0" err="1" smtClean="0"/>
              <a:t>with</a:t>
            </a:r>
            <a:r>
              <a:rPr lang="de-DE" baseline="0" dirty="0" smtClean="0"/>
              <a:t> </a:t>
            </a:r>
            <a:r>
              <a:rPr lang="de-DE" baseline="0" dirty="0" err="1" smtClean="0"/>
              <a:t>python</a:t>
            </a:r>
            <a:r>
              <a:rPr lang="de-DE" baseline="0" dirty="0" smtClean="0"/>
              <a:t> </a:t>
            </a:r>
            <a:r>
              <a:rPr lang="de-DE" baseline="0" dirty="0" err="1" smtClean="0"/>
              <a:t>libraries</a:t>
            </a:r>
            <a:r>
              <a:rPr lang="de-DE" baseline="0" dirty="0" smtClean="0"/>
              <a:t> </a:t>
            </a:r>
            <a:r>
              <a:rPr lang="de-DE" baseline="0" dirty="0" err="1" smtClean="0"/>
              <a:t>or</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command-line</a:t>
            </a:r>
            <a:r>
              <a:rPr lang="de-DE" baseline="0" dirty="0" smtClean="0"/>
              <a:t> </a:t>
            </a:r>
            <a:r>
              <a:rPr lang="de-DE" baseline="0" dirty="0" err="1" smtClean="0"/>
              <a:t>tool</a:t>
            </a:r>
            <a:r>
              <a:rPr lang="de-DE" baseline="0" dirty="0" smtClean="0"/>
              <a:t>. I </a:t>
            </a:r>
            <a:r>
              <a:rPr lang="de-DE" baseline="0" dirty="0" err="1" smtClean="0"/>
              <a:t>could</a:t>
            </a:r>
            <a:r>
              <a:rPr lang="de-DE" baseline="0" dirty="0" smtClean="0"/>
              <a:t> not bring </a:t>
            </a:r>
            <a:r>
              <a:rPr lang="de-DE" baseline="0" dirty="0" err="1" smtClean="0"/>
              <a:t>the</a:t>
            </a:r>
            <a:r>
              <a:rPr lang="de-DE" baseline="0" dirty="0" smtClean="0"/>
              <a:t> </a:t>
            </a:r>
            <a:r>
              <a:rPr lang="de-DE" baseline="0" dirty="0" err="1" smtClean="0"/>
              <a:t>command-line</a:t>
            </a:r>
            <a:r>
              <a:rPr lang="de-DE" baseline="0" dirty="0" smtClean="0"/>
              <a:t> </a:t>
            </a:r>
            <a:r>
              <a:rPr lang="de-DE" baseline="0" dirty="0" err="1" smtClean="0"/>
              <a:t>tool</a:t>
            </a:r>
            <a:r>
              <a:rPr lang="de-DE" baseline="0" dirty="0" smtClean="0"/>
              <a:t> </a:t>
            </a:r>
            <a:r>
              <a:rPr lang="de-DE" baseline="0" dirty="0" err="1" smtClean="0"/>
              <a:t>to</a:t>
            </a:r>
            <a:r>
              <a:rPr lang="de-DE" baseline="0" dirty="0" smtClean="0"/>
              <a:t> </a:t>
            </a:r>
            <a:r>
              <a:rPr lang="de-DE" baseline="0" dirty="0" err="1" smtClean="0"/>
              <a:t>work</a:t>
            </a:r>
            <a:r>
              <a:rPr lang="de-DE" baseline="0" dirty="0" smtClean="0"/>
              <a:t>, so I </a:t>
            </a:r>
            <a:r>
              <a:rPr lang="de-DE" baseline="0" dirty="0" err="1" smtClean="0"/>
              <a:t>wrote</a:t>
            </a:r>
            <a:r>
              <a:rPr lang="de-DE" baseline="0" dirty="0" smtClean="0"/>
              <a:t> </a:t>
            </a:r>
            <a:r>
              <a:rPr lang="de-DE" baseline="0" dirty="0" err="1" smtClean="0"/>
              <a:t>my</a:t>
            </a:r>
            <a:r>
              <a:rPr lang="de-DE" baseline="0" dirty="0" smtClean="0"/>
              <a:t> </a:t>
            </a:r>
            <a:r>
              <a:rPr lang="de-DE" baseline="0" dirty="0" err="1" smtClean="0"/>
              <a:t>own</a:t>
            </a:r>
            <a:r>
              <a:rPr lang="de-DE" baseline="0" dirty="0" smtClean="0"/>
              <a:t> </a:t>
            </a:r>
            <a:r>
              <a:rPr lang="de-DE" baseline="0" dirty="0" err="1" smtClean="0"/>
              <a:t>script</a:t>
            </a:r>
            <a:r>
              <a:rPr lang="de-DE" baseline="0" dirty="0" smtClean="0"/>
              <a:t> </a:t>
            </a:r>
            <a:r>
              <a:rPr lang="de-DE" baseline="0" dirty="0" err="1" smtClean="0"/>
              <a:t>using</a:t>
            </a:r>
            <a:r>
              <a:rPr lang="de-DE" baseline="0" dirty="0" smtClean="0"/>
              <a:t> </a:t>
            </a:r>
            <a:r>
              <a:rPr lang="de-DE" baseline="0" dirty="0" err="1" smtClean="0"/>
              <a:t>the</a:t>
            </a:r>
            <a:r>
              <a:rPr lang="de-DE" baseline="0" dirty="0" smtClean="0"/>
              <a:t> </a:t>
            </a:r>
            <a:r>
              <a:rPr lang="de-DE" baseline="0" dirty="0" err="1" smtClean="0"/>
              <a:t>python</a:t>
            </a:r>
            <a:r>
              <a:rPr lang="de-DE" baseline="0" dirty="0" smtClean="0"/>
              <a:t> </a:t>
            </a:r>
            <a:r>
              <a:rPr lang="de-DE" baseline="0" dirty="0" err="1" smtClean="0"/>
              <a:t>libraries</a:t>
            </a:r>
            <a:r>
              <a:rPr lang="de-DE" baseline="0" dirty="0" smtClean="0"/>
              <a:t> </a:t>
            </a:r>
            <a:r>
              <a:rPr lang="de-DE" baseline="0" dirty="0" err="1" smtClean="0"/>
              <a:t>of</a:t>
            </a:r>
            <a:r>
              <a:rPr lang="de-DE" baseline="0" dirty="0" smtClean="0"/>
              <a:t> MOODS. </a:t>
            </a:r>
            <a:r>
              <a:rPr lang="de-DE" baseline="0" dirty="0" err="1" smtClean="0"/>
              <a:t>It</a:t>
            </a:r>
            <a:r>
              <a:rPr lang="de-DE" baseline="0" dirty="0" smtClean="0"/>
              <a:t> </a:t>
            </a:r>
            <a:r>
              <a:rPr lang="de-DE" baseline="0" dirty="0" err="1" smtClean="0"/>
              <a:t>is</a:t>
            </a:r>
            <a:r>
              <a:rPr lang="de-DE" baseline="0" dirty="0" smtClean="0"/>
              <a:t> </a:t>
            </a:r>
            <a:r>
              <a:rPr lang="de-DE" baseline="0" dirty="0" err="1" smtClean="0"/>
              <a:t>much</a:t>
            </a:r>
            <a:r>
              <a:rPr lang="de-DE" baseline="0" dirty="0" smtClean="0"/>
              <a:t> </a:t>
            </a:r>
            <a:r>
              <a:rPr lang="de-DE" baseline="0" dirty="0" err="1" smtClean="0"/>
              <a:t>shorter</a:t>
            </a:r>
            <a:r>
              <a:rPr lang="de-DE" baseline="0" dirty="0" smtClean="0"/>
              <a:t> </a:t>
            </a:r>
            <a:r>
              <a:rPr lang="de-DE" baseline="0" dirty="0" err="1" smtClean="0"/>
              <a:t>and</a:t>
            </a:r>
            <a:r>
              <a:rPr lang="de-DE" baseline="0" dirty="0" smtClean="0"/>
              <a:t> </a:t>
            </a:r>
            <a:r>
              <a:rPr lang="de-DE" baseline="0" dirty="0" err="1" smtClean="0"/>
              <a:t>is</a:t>
            </a:r>
            <a:r>
              <a:rPr lang="de-DE" baseline="0" dirty="0" smtClean="0"/>
              <a:t> </a:t>
            </a:r>
            <a:r>
              <a:rPr lang="de-DE" baseline="0" dirty="0" err="1" smtClean="0"/>
              <a:t>exactly</a:t>
            </a:r>
            <a:r>
              <a:rPr lang="de-DE" baseline="0" dirty="0" smtClean="0"/>
              <a:t> </a:t>
            </a:r>
            <a:r>
              <a:rPr lang="de-DE" baseline="0" dirty="0" err="1" smtClean="0"/>
              <a:t>as</a:t>
            </a:r>
            <a:r>
              <a:rPr lang="de-DE" baseline="0" dirty="0" smtClean="0"/>
              <a:t> i </a:t>
            </a:r>
            <a:r>
              <a:rPr lang="de-DE" baseline="0" dirty="0" err="1" smtClean="0"/>
              <a:t>needed</a:t>
            </a:r>
            <a:r>
              <a:rPr lang="de-DE" baseline="0" dirty="0" smtClean="0"/>
              <a:t> </a:t>
            </a:r>
            <a:r>
              <a:rPr lang="de-DE" baseline="0" dirty="0" err="1" smtClean="0"/>
              <a:t>it</a:t>
            </a:r>
            <a:r>
              <a:rPr lang="de-DE" baseline="0" dirty="0" smtClean="0"/>
              <a:t> </a:t>
            </a:r>
            <a:r>
              <a:rPr lang="de-DE" baseline="0" dirty="0" err="1" smtClean="0"/>
              <a:t>for</a:t>
            </a:r>
            <a:r>
              <a:rPr lang="de-DE" baseline="0" dirty="0" smtClean="0"/>
              <a:t> TFBS </a:t>
            </a:r>
            <a:r>
              <a:rPr lang="de-DE" baseline="0" dirty="0" err="1" smtClean="0"/>
              <a:t>scan</a:t>
            </a:r>
            <a:r>
              <a:rPr lang="de-DE" baseline="0" dirty="0" smtClean="0"/>
              <a:t>. I also </a:t>
            </a:r>
            <a:r>
              <a:rPr lang="de-DE" baseline="0" dirty="0" err="1" smtClean="0"/>
              <a:t>could</a:t>
            </a:r>
            <a:r>
              <a:rPr lang="de-DE" baseline="0" dirty="0" smtClean="0"/>
              <a:t> </a:t>
            </a:r>
            <a:r>
              <a:rPr lang="de-DE" baseline="0" dirty="0" err="1" smtClean="0"/>
              <a:t>adapt</a:t>
            </a:r>
            <a:r>
              <a:rPr lang="de-DE" baseline="0" dirty="0" smtClean="0"/>
              <a:t> </a:t>
            </a:r>
            <a:r>
              <a:rPr lang="de-DE" baseline="0" dirty="0" err="1" smtClean="0"/>
              <a:t>the</a:t>
            </a:r>
            <a:r>
              <a:rPr lang="de-DE" baseline="0" dirty="0" smtClean="0"/>
              <a:t> </a:t>
            </a:r>
            <a:r>
              <a:rPr lang="de-DE" baseline="0" dirty="0" err="1" smtClean="0"/>
              <a:t>output</a:t>
            </a:r>
            <a:r>
              <a:rPr lang="de-DE" baseline="0" dirty="0" smtClean="0"/>
              <a:t> </a:t>
            </a:r>
            <a:r>
              <a:rPr lang="de-DE" baseline="0" dirty="0" err="1" smtClean="0"/>
              <a:t>from</a:t>
            </a:r>
            <a:r>
              <a:rPr lang="de-DE" baseline="0" dirty="0" smtClean="0"/>
              <a:t> MOODS so </a:t>
            </a:r>
            <a:r>
              <a:rPr lang="de-DE" baseline="0" dirty="0" err="1" smtClean="0"/>
              <a:t>that</a:t>
            </a:r>
            <a:r>
              <a:rPr lang="de-DE" baseline="0" dirty="0" smtClean="0"/>
              <a:t> </a:t>
            </a:r>
            <a:r>
              <a:rPr lang="de-DE" baseline="0" dirty="0" err="1" smtClean="0"/>
              <a:t>it</a:t>
            </a:r>
            <a:r>
              <a:rPr lang="de-DE" baseline="0" dirty="0" smtClean="0"/>
              <a:t> </a:t>
            </a:r>
            <a:r>
              <a:rPr lang="de-DE" baseline="0" dirty="0" err="1" smtClean="0"/>
              <a:t>looks</a:t>
            </a:r>
            <a:r>
              <a:rPr lang="de-DE" baseline="0" dirty="0" smtClean="0"/>
              <a:t> </a:t>
            </a:r>
            <a:r>
              <a:rPr lang="de-DE" baseline="0" dirty="0" err="1" smtClean="0"/>
              <a:t>the</a:t>
            </a:r>
            <a:r>
              <a:rPr lang="de-DE" baseline="0" dirty="0" smtClean="0"/>
              <a:t> same </a:t>
            </a:r>
            <a:r>
              <a:rPr lang="de-DE" baseline="0" dirty="0" err="1" smtClean="0"/>
              <a:t>as</a:t>
            </a:r>
            <a:r>
              <a:rPr lang="de-DE" baseline="0" dirty="0" smtClean="0"/>
              <a:t> </a:t>
            </a:r>
            <a:r>
              <a:rPr lang="de-DE" baseline="0" dirty="0" err="1" smtClean="0"/>
              <a:t>from</a:t>
            </a:r>
            <a:r>
              <a:rPr lang="de-DE" baseline="0" dirty="0" smtClean="0"/>
              <a:t> FIMO, </a:t>
            </a:r>
            <a:r>
              <a:rPr lang="de-DE" baseline="0" dirty="0" err="1" smtClean="0"/>
              <a:t>to</a:t>
            </a:r>
            <a:r>
              <a:rPr lang="de-DE" baseline="0" dirty="0" smtClean="0"/>
              <a:t> </a:t>
            </a:r>
            <a:r>
              <a:rPr lang="de-DE" baseline="0" dirty="0" err="1" smtClean="0"/>
              <a:t>proceed</a:t>
            </a:r>
            <a:r>
              <a:rPr lang="de-DE" baseline="0" dirty="0" smtClean="0"/>
              <a:t> </a:t>
            </a:r>
            <a:r>
              <a:rPr lang="de-DE" baseline="0" dirty="0" err="1" smtClean="0"/>
              <a:t>them</a:t>
            </a:r>
            <a:r>
              <a:rPr lang="de-DE" baseline="0" dirty="0" smtClean="0"/>
              <a:t>  on </a:t>
            </a:r>
            <a:r>
              <a:rPr lang="de-DE" baseline="0" dirty="0" err="1" smtClean="0"/>
              <a:t>the</a:t>
            </a:r>
            <a:r>
              <a:rPr lang="de-DE" baseline="0" dirty="0" smtClean="0"/>
              <a:t> same </a:t>
            </a:r>
            <a:r>
              <a:rPr lang="de-DE" baseline="0" dirty="0" err="1" smtClean="0"/>
              <a:t>way</a:t>
            </a:r>
            <a:r>
              <a:rPr lang="de-DE" baseline="0" dirty="0" smtClean="0"/>
              <a:t> </a:t>
            </a:r>
            <a:r>
              <a:rPr lang="de-DE" baseline="0" dirty="0" err="1" smtClean="0"/>
              <a:t>later</a:t>
            </a:r>
            <a:r>
              <a:rPr lang="de-DE" baseline="0" dirty="0" smtClean="0"/>
              <a:t> on. First </a:t>
            </a:r>
            <a:r>
              <a:rPr lang="de-DE" baseline="0" dirty="0" err="1" smtClean="0"/>
              <a:t>are</a:t>
            </a:r>
            <a:r>
              <a:rPr lang="de-DE" baseline="0" dirty="0" smtClean="0"/>
              <a:t> </a:t>
            </a:r>
            <a:r>
              <a:rPr lang="de-DE" baseline="0" dirty="0" err="1" smtClean="0"/>
              <a:t>the</a:t>
            </a:r>
            <a:r>
              <a:rPr lang="de-DE" baseline="0" dirty="0" smtClean="0"/>
              <a:t> </a:t>
            </a:r>
            <a:r>
              <a:rPr lang="de-DE" baseline="0" dirty="0" err="1" smtClean="0"/>
              <a:t>columns</a:t>
            </a:r>
            <a:r>
              <a:rPr lang="de-DE" baseline="0" dirty="0" smtClean="0"/>
              <a:t>/</a:t>
            </a:r>
            <a:r>
              <a:rPr lang="de-DE" baseline="0" dirty="0" err="1" smtClean="0"/>
              <a:t>column</a:t>
            </a:r>
            <a:r>
              <a:rPr lang="de-DE" baseline="0" dirty="0" smtClean="0"/>
              <a:t> </a:t>
            </a:r>
            <a:r>
              <a:rPr lang="de-DE" baseline="0" dirty="0" err="1" smtClean="0"/>
              <a:t>with</a:t>
            </a:r>
            <a:r>
              <a:rPr lang="de-DE" baseline="0" dirty="0" smtClean="0"/>
              <a:t> </a:t>
            </a:r>
            <a:r>
              <a:rPr lang="de-DE" baseline="0" dirty="0" err="1" smtClean="0"/>
              <a:t>name</a:t>
            </a:r>
            <a:r>
              <a:rPr lang="de-DE" baseline="0" dirty="0" smtClean="0"/>
              <a:t> </a:t>
            </a:r>
            <a:r>
              <a:rPr lang="de-DE" baseline="0" dirty="0" err="1" smtClean="0"/>
              <a:t>and</a:t>
            </a:r>
            <a:r>
              <a:rPr lang="de-DE" baseline="0" dirty="0" smtClean="0"/>
              <a:t> </a:t>
            </a:r>
            <a:r>
              <a:rPr lang="de-DE" baseline="0" dirty="0" err="1" smtClean="0"/>
              <a:t>motif_id</a:t>
            </a:r>
            <a:r>
              <a:rPr lang="de-DE" baseline="0" dirty="0" smtClean="0"/>
              <a:t>, </a:t>
            </a:r>
            <a:r>
              <a:rPr lang="de-DE" baseline="0" dirty="0" err="1" smtClean="0"/>
              <a:t>then</a:t>
            </a:r>
            <a:r>
              <a:rPr lang="de-DE" baseline="0" dirty="0" smtClean="0"/>
              <a:t> </a:t>
            </a:r>
            <a:r>
              <a:rPr lang="de-DE" baseline="0" dirty="0" err="1" smtClean="0"/>
              <a:t>are</a:t>
            </a:r>
            <a:r>
              <a:rPr lang="de-DE" baseline="0" dirty="0" smtClean="0"/>
              <a:t> </a:t>
            </a:r>
            <a:r>
              <a:rPr lang="de-DE" baseline="0" dirty="0" err="1" smtClean="0"/>
              <a:t>the</a:t>
            </a:r>
            <a:r>
              <a:rPr lang="de-DE" baseline="0" dirty="0" smtClean="0"/>
              <a:t> </a:t>
            </a:r>
            <a:r>
              <a:rPr lang="de-DE" baseline="0" dirty="0" err="1" smtClean="0"/>
              <a:t>peaks</a:t>
            </a:r>
            <a:r>
              <a:rPr lang="de-DE" baseline="0" dirty="0" smtClean="0"/>
              <a:t>, </a:t>
            </a:r>
            <a:r>
              <a:rPr lang="de-DE" baseline="0" dirty="0" err="1" smtClean="0"/>
              <a:t>the</a:t>
            </a:r>
            <a:r>
              <a:rPr lang="de-DE" baseline="0" dirty="0" smtClean="0"/>
              <a:t> </a:t>
            </a:r>
            <a:r>
              <a:rPr lang="de-DE" baseline="0" dirty="0" err="1" smtClean="0"/>
              <a:t>positions</a:t>
            </a:r>
            <a:r>
              <a:rPr lang="de-DE" baseline="0" dirty="0" smtClean="0"/>
              <a:t> </a:t>
            </a:r>
            <a:r>
              <a:rPr lang="de-DE" baseline="0" dirty="0" err="1" smtClean="0"/>
              <a:t>withing</a:t>
            </a:r>
            <a:r>
              <a:rPr lang="de-DE" baseline="0" dirty="0" smtClean="0"/>
              <a:t> </a:t>
            </a:r>
            <a:r>
              <a:rPr lang="de-DE" baseline="0" dirty="0" err="1" smtClean="0"/>
              <a:t>the</a:t>
            </a:r>
            <a:r>
              <a:rPr lang="de-DE" baseline="0" dirty="0" smtClean="0"/>
              <a:t> </a:t>
            </a:r>
            <a:r>
              <a:rPr lang="de-DE" baseline="0" dirty="0" err="1" smtClean="0"/>
              <a:t>peaks</a:t>
            </a:r>
            <a:r>
              <a:rPr lang="de-DE" baseline="0" dirty="0" smtClean="0"/>
              <a:t>, </a:t>
            </a:r>
            <a:r>
              <a:rPr lang="de-DE" baseline="0" dirty="0" err="1" smtClean="0"/>
              <a:t>strand</a:t>
            </a:r>
            <a:r>
              <a:rPr lang="de-DE" baseline="0" dirty="0" smtClean="0"/>
              <a:t> </a:t>
            </a:r>
            <a:r>
              <a:rPr lang="de-DE" baseline="0" dirty="0" err="1" smtClean="0"/>
              <a:t>information</a:t>
            </a:r>
            <a:r>
              <a:rPr lang="de-DE" baseline="0" dirty="0" smtClean="0"/>
              <a:t>, score.</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15</a:t>
            </a:fld>
            <a:endParaRPr lang="de-DE"/>
          </a:p>
        </p:txBody>
      </p:sp>
    </p:spTree>
    <p:extLst>
      <p:ext uri="{BB962C8B-B14F-4D97-AF65-F5344CB8AC3E}">
        <p14:creationId xmlns:p14="http://schemas.microsoft.com/office/powerpoint/2010/main" val="216592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As it could be uncomfortable for a user to convert each motif each time to try it in moods instead </a:t>
            </a:r>
            <a:r>
              <a:rPr lang="en-US" dirty="0" err="1" smtClean="0"/>
              <a:t>fimo</a:t>
            </a:r>
            <a:r>
              <a:rPr lang="en-US" dirty="0" smtClean="0"/>
              <a:t> or the other way around, </a:t>
            </a:r>
            <a:r>
              <a:rPr lang="en-US" dirty="0" err="1" smtClean="0"/>
              <a:t>i</a:t>
            </a:r>
            <a:r>
              <a:rPr lang="en-US" dirty="0" smtClean="0"/>
              <a:t> build in a function to </a:t>
            </a:r>
            <a:r>
              <a:rPr lang="en-US" dirty="0" err="1" smtClean="0"/>
              <a:t>authomaticaly</a:t>
            </a:r>
            <a:r>
              <a:rPr lang="en-US" dirty="0" smtClean="0"/>
              <a:t> convert the motif into meme format, if given in .</a:t>
            </a:r>
            <a:r>
              <a:rPr lang="en-US" dirty="0" err="1" smtClean="0"/>
              <a:t>pfm</a:t>
            </a:r>
            <a:r>
              <a:rPr lang="en-US" dirty="0" smtClean="0"/>
              <a:t> but needed to use </a:t>
            </a:r>
            <a:r>
              <a:rPr lang="en-US" dirty="0" err="1" smtClean="0"/>
              <a:t>fimo</a:t>
            </a:r>
            <a:r>
              <a:rPr lang="en-US" dirty="0" smtClean="0"/>
              <a:t>. </a:t>
            </a:r>
          </a:p>
          <a:p>
            <a:endParaRPr lang="en-US" dirty="0" smtClean="0"/>
          </a:p>
          <a:p>
            <a:r>
              <a:rPr lang="en-US" dirty="0" smtClean="0"/>
              <a:t>The</a:t>
            </a:r>
            <a:r>
              <a:rPr lang="en-US" baseline="0" dirty="0" smtClean="0"/>
              <a:t> </a:t>
            </a:r>
            <a:r>
              <a:rPr lang="en-US" baseline="0" dirty="0" err="1" smtClean="0"/>
              <a:t>convertion</a:t>
            </a:r>
            <a:r>
              <a:rPr lang="en-US" baseline="0" dirty="0" smtClean="0"/>
              <a:t> from </a:t>
            </a:r>
            <a:r>
              <a:rPr lang="en-US" baseline="0" dirty="0" err="1" smtClean="0"/>
              <a:t>pfm</a:t>
            </a:r>
            <a:r>
              <a:rPr lang="en-US" baseline="0" dirty="0" smtClean="0"/>
              <a:t> to meme was not hard, as MEME suite provides a tool to convert it, the only thing one should be attentive is that jaspar2meme –</a:t>
            </a:r>
            <a:r>
              <a:rPr lang="en-US" baseline="0" dirty="0" err="1" smtClean="0"/>
              <a:t>pfm</a:t>
            </a:r>
            <a:r>
              <a:rPr lang="en-US" baseline="0" dirty="0" smtClean="0"/>
              <a:t> can use only the old version of the .</a:t>
            </a:r>
            <a:r>
              <a:rPr lang="en-US" baseline="0" dirty="0" err="1" smtClean="0"/>
              <a:t>pfm</a:t>
            </a:r>
            <a:r>
              <a:rPr lang="en-US" baseline="0" dirty="0" smtClean="0"/>
              <a:t> files, that is without the first line with &gt;</a:t>
            </a:r>
            <a:r>
              <a:rPr lang="en-US" baseline="0" dirty="0" err="1" smtClean="0"/>
              <a:t>motif_id</a:t>
            </a:r>
            <a:r>
              <a:rPr lang="en-US" baseline="0" dirty="0" smtClean="0"/>
              <a:t> </a:t>
            </a:r>
            <a:r>
              <a:rPr lang="en-US" baseline="0" dirty="0" err="1" smtClean="0"/>
              <a:t>motif_name</a:t>
            </a:r>
            <a:r>
              <a:rPr lang="en-US" baseline="0" dirty="0" smtClean="0"/>
              <a:t>. That’s why I needed to cut them before using this tool.</a:t>
            </a:r>
          </a:p>
          <a:p>
            <a:endParaRPr lang="en-US" baseline="0" dirty="0" smtClean="0"/>
          </a:p>
          <a:p>
            <a:r>
              <a:rPr lang="en-US" baseline="0" dirty="0" smtClean="0"/>
              <a:t>There is though no tool to convert meme to </a:t>
            </a:r>
            <a:r>
              <a:rPr lang="en-US" baseline="0" dirty="0" err="1" smtClean="0"/>
              <a:t>pfm</a:t>
            </a:r>
            <a:r>
              <a:rPr lang="en-US" baseline="0" dirty="0" smtClean="0"/>
              <a:t>, but using this formula, I could do it easily within my script.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16</a:t>
            </a:fld>
            <a:endParaRPr lang="de-DE"/>
          </a:p>
        </p:txBody>
      </p:sp>
    </p:spTree>
    <p:extLst>
      <p:ext uri="{BB962C8B-B14F-4D97-AF65-F5344CB8AC3E}">
        <p14:creationId xmlns:p14="http://schemas.microsoft.com/office/powerpoint/2010/main" val="3785662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After </a:t>
            </a:r>
            <a:r>
              <a:rPr lang="de-DE" dirty="0" err="1" smtClean="0"/>
              <a:t>looking</a:t>
            </a:r>
            <a:r>
              <a:rPr lang="de-DE" dirty="0" smtClean="0"/>
              <a:t> on </a:t>
            </a:r>
            <a:r>
              <a:rPr lang="de-DE" dirty="0" err="1" smtClean="0"/>
              <a:t>the</a:t>
            </a:r>
            <a:r>
              <a:rPr lang="de-DE" dirty="0" smtClean="0"/>
              <a:t> </a:t>
            </a:r>
            <a:r>
              <a:rPr lang="de-DE" dirty="0" err="1" smtClean="0"/>
              <a:t>found</a:t>
            </a:r>
            <a:r>
              <a:rPr lang="de-DE" dirty="0" smtClean="0"/>
              <a:t> </a:t>
            </a:r>
            <a:r>
              <a:rPr lang="de-DE" dirty="0" err="1" smtClean="0"/>
              <a:t>information</a:t>
            </a:r>
            <a:r>
              <a:rPr lang="de-DE" dirty="0" smtClean="0"/>
              <a:t> </a:t>
            </a:r>
            <a:r>
              <a:rPr lang="de-DE" dirty="0" err="1" smtClean="0"/>
              <a:t>within</a:t>
            </a:r>
            <a:r>
              <a:rPr lang="de-DE" dirty="0" smtClean="0"/>
              <a:t> IGV</a:t>
            </a:r>
            <a:r>
              <a:rPr lang="de-DE" baseline="0" dirty="0" smtClean="0"/>
              <a:t> </a:t>
            </a:r>
            <a:r>
              <a:rPr lang="de-DE" baseline="0" dirty="0" err="1" smtClean="0"/>
              <a:t>we</a:t>
            </a:r>
            <a:r>
              <a:rPr lang="de-DE" baseline="0" dirty="0" smtClean="0"/>
              <a:t> </a:t>
            </a:r>
            <a:r>
              <a:rPr lang="de-DE" baseline="0" dirty="0" err="1" smtClean="0"/>
              <a:t>have</a:t>
            </a:r>
            <a:r>
              <a:rPr lang="de-DE" baseline="0" dirty="0" smtClean="0"/>
              <a:t> </a:t>
            </a:r>
            <a:r>
              <a:rPr lang="de-DE" baseline="0" dirty="0" err="1" smtClean="0"/>
              <a:t>found</a:t>
            </a:r>
            <a:r>
              <a:rPr lang="de-DE" baseline="0" dirty="0" smtClean="0"/>
              <a:t> out, </a:t>
            </a:r>
            <a:r>
              <a:rPr lang="de-DE" baseline="0" dirty="0" err="1" smtClean="0"/>
              <a:t>that</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sometimes</a:t>
            </a:r>
            <a:r>
              <a:rPr lang="de-DE" baseline="0" dirty="0" smtClean="0"/>
              <a:t> </a:t>
            </a:r>
            <a:r>
              <a:rPr lang="de-DE" baseline="0" dirty="0" err="1" smtClean="0"/>
              <a:t>several</a:t>
            </a:r>
            <a:r>
              <a:rPr lang="de-DE" baseline="0" dirty="0" smtClean="0"/>
              <a:t> TF </a:t>
            </a:r>
            <a:r>
              <a:rPr lang="de-DE" baseline="0" dirty="0" err="1" smtClean="0"/>
              <a:t>that</a:t>
            </a:r>
            <a:r>
              <a:rPr lang="de-DE" baseline="0" dirty="0" smtClean="0"/>
              <a:t> </a:t>
            </a:r>
            <a:r>
              <a:rPr lang="de-DE" baseline="0" dirty="0" err="1" smtClean="0"/>
              <a:t>overlap</a:t>
            </a:r>
            <a:r>
              <a:rPr lang="de-DE" baseline="0" dirty="0" smtClean="0"/>
              <a:t> </a:t>
            </a:r>
            <a:r>
              <a:rPr lang="de-DE" baseline="0" dirty="0" err="1" smtClean="0"/>
              <a:t>each</a:t>
            </a:r>
            <a:r>
              <a:rPr lang="de-DE" baseline="0" dirty="0" smtClean="0"/>
              <a:t> </a:t>
            </a:r>
            <a:r>
              <a:rPr lang="de-DE" baseline="0" dirty="0" err="1" smtClean="0"/>
              <a:t>other</a:t>
            </a:r>
            <a:r>
              <a:rPr lang="de-DE" baseline="0" dirty="0" smtClean="0"/>
              <a:t>. I </a:t>
            </a:r>
            <a:r>
              <a:rPr lang="de-DE" baseline="0" dirty="0" err="1" smtClean="0"/>
              <a:t>have</a:t>
            </a:r>
            <a:r>
              <a:rPr lang="de-DE" baseline="0" dirty="0" smtClean="0"/>
              <a:t> </a:t>
            </a:r>
            <a:r>
              <a:rPr lang="de-DE" baseline="0" dirty="0" err="1" smtClean="0"/>
              <a:t>decided</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the</a:t>
            </a:r>
            <a:r>
              <a:rPr lang="de-DE" baseline="0" dirty="0" smtClean="0"/>
              <a:t> score </a:t>
            </a:r>
            <a:r>
              <a:rPr lang="de-DE" baseline="0" dirty="0" err="1" smtClean="0"/>
              <a:t>to</a:t>
            </a:r>
            <a:r>
              <a:rPr lang="de-DE" baseline="0" dirty="0" smtClean="0"/>
              <a:t> </a:t>
            </a:r>
            <a:r>
              <a:rPr lang="de-DE" baseline="0" dirty="0" err="1" smtClean="0"/>
              <a:t>look</a:t>
            </a:r>
            <a:r>
              <a:rPr lang="de-DE" baseline="0" dirty="0" smtClean="0"/>
              <a:t> </a:t>
            </a:r>
            <a:r>
              <a:rPr lang="de-DE" baseline="0" dirty="0" err="1" smtClean="0"/>
              <a:t>for</a:t>
            </a:r>
            <a:r>
              <a:rPr lang="de-DE" baseline="0" dirty="0" smtClean="0"/>
              <a:t> </a:t>
            </a:r>
            <a:r>
              <a:rPr lang="de-DE" baseline="0" dirty="0" err="1" smtClean="0"/>
              <a:t>the</a:t>
            </a:r>
            <a:r>
              <a:rPr lang="de-DE" baseline="0" dirty="0" smtClean="0"/>
              <a:t> TF </a:t>
            </a:r>
            <a:r>
              <a:rPr lang="de-DE" baseline="0" dirty="0" err="1" smtClean="0"/>
              <a:t>that</a:t>
            </a:r>
            <a:r>
              <a:rPr lang="de-DE" baseline="0" dirty="0" smtClean="0"/>
              <a:t> </a:t>
            </a:r>
            <a:r>
              <a:rPr lang="de-DE" baseline="0" dirty="0" err="1" smtClean="0"/>
              <a:t>we</a:t>
            </a:r>
            <a:r>
              <a:rPr lang="de-DE" baseline="0" dirty="0" smtClean="0"/>
              <a:t> </a:t>
            </a:r>
            <a:r>
              <a:rPr lang="de-DE" baseline="0" dirty="0" err="1" smtClean="0"/>
              <a:t>are</a:t>
            </a:r>
            <a:r>
              <a:rPr lang="de-DE" baseline="0" dirty="0" smtClean="0"/>
              <a:t> </a:t>
            </a:r>
            <a:r>
              <a:rPr lang="de-DE" baseline="0" dirty="0" err="1" smtClean="0"/>
              <a:t>really</a:t>
            </a:r>
            <a:r>
              <a:rPr lang="de-DE" baseline="0" dirty="0" smtClean="0"/>
              <a:t> </a:t>
            </a:r>
            <a:r>
              <a:rPr lang="de-DE" baseline="0" dirty="0" err="1" smtClean="0"/>
              <a:t>interested</a:t>
            </a:r>
            <a:r>
              <a:rPr lang="de-DE" baseline="0" dirty="0" smtClean="0"/>
              <a:t> in. The </a:t>
            </a:r>
            <a:r>
              <a:rPr lang="de-DE" baseline="0" dirty="0" err="1" smtClean="0"/>
              <a:t>higher</a:t>
            </a:r>
            <a:r>
              <a:rPr lang="de-DE" baseline="0" dirty="0" smtClean="0"/>
              <a:t> </a:t>
            </a:r>
            <a:r>
              <a:rPr lang="de-DE" baseline="0" dirty="0" err="1" smtClean="0"/>
              <a:t>the</a:t>
            </a:r>
            <a:r>
              <a:rPr lang="de-DE" baseline="0" dirty="0" smtClean="0"/>
              <a:t> score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better</a:t>
            </a:r>
            <a:r>
              <a:rPr lang="de-DE" baseline="0" dirty="0" smtClean="0"/>
              <a:t> </a:t>
            </a:r>
            <a:r>
              <a:rPr lang="de-DE" baseline="0" dirty="0" err="1" smtClean="0"/>
              <a:t>the</a:t>
            </a:r>
            <a:r>
              <a:rPr lang="de-DE" baseline="0" dirty="0" smtClean="0"/>
              <a:t> </a:t>
            </a:r>
            <a:r>
              <a:rPr lang="de-DE" baseline="0" dirty="0" err="1" smtClean="0"/>
              <a:t>found</a:t>
            </a:r>
            <a:r>
              <a:rPr lang="de-DE" baseline="0" dirty="0" smtClean="0"/>
              <a:t> TF </a:t>
            </a:r>
            <a:r>
              <a:rPr lang="de-DE" baseline="0" dirty="0" err="1" smtClean="0"/>
              <a:t>is</a:t>
            </a:r>
            <a:r>
              <a:rPr lang="de-DE" baseline="0" dirty="0" smtClean="0"/>
              <a:t>. </a:t>
            </a:r>
          </a:p>
          <a:p>
            <a:r>
              <a:rPr lang="de-DE" baseline="0" dirty="0" err="1" smtClean="0"/>
              <a:t>Using</a:t>
            </a:r>
            <a:r>
              <a:rPr lang="de-DE" baseline="0" dirty="0" smtClean="0"/>
              <a:t> </a:t>
            </a:r>
            <a:r>
              <a:rPr lang="de-DE" baseline="0" dirty="0" err="1" smtClean="0"/>
              <a:t>the</a:t>
            </a:r>
            <a:r>
              <a:rPr lang="de-DE" baseline="0" dirty="0" smtClean="0"/>
              <a:t> optional </a:t>
            </a:r>
            <a:r>
              <a:rPr lang="de-DE" baseline="0" dirty="0" err="1" smtClean="0"/>
              <a:t>argument</a:t>
            </a:r>
            <a:r>
              <a:rPr lang="de-DE" baseline="0" dirty="0" smtClean="0"/>
              <a:t> --</a:t>
            </a:r>
            <a:r>
              <a:rPr lang="de-DE" baseline="0" dirty="0" err="1" smtClean="0"/>
              <a:t>resolve_overlaps</a:t>
            </a:r>
            <a:r>
              <a:rPr lang="de-DE" baseline="0" dirty="0" smtClean="0"/>
              <a:t> </a:t>
            </a:r>
            <a:r>
              <a:rPr lang="de-DE" baseline="0" dirty="0" err="1" smtClean="0"/>
              <a:t>the</a:t>
            </a:r>
            <a:r>
              <a:rPr lang="de-DE" baseline="0" dirty="0" smtClean="0"/>
              <a:t> </a:t>
            </a:r>
            <a:r>
              <a:rPr lang="de-DE" baseline="0" dirty="0" err="1" smtClean="0"/>
              <a:t>user</a:t>
            </a:r>
            <a:r>
              <a:rPr lang="de-DE" baseline="0" dirty="0" smtClean="0"/>
              <a:t> </a:t>
            </a:r>
            <a:r>
              <a:rPr lang="de-DE" baseline="0" dirty="0" err="1" smtClean="0"/>
              <a:t>can</a:t>
            </a:r>
            <a:r>
              <a:rPr lang="de-DE" baseline="0" dirty="0" smtClean="0"/>
              <a:t> </a:t>
            </a:r>
            <a:r>
              <a:rPr lang="de-DE" baseline="0" dirty="0" err="1" smtClean="0"/>
              <a:t>choose</a:t>
            </a:r>
            <a:r>
              <a:rPr lang="de-DE" baseline="0" dirty="0" smtClean="0"/>
              <a:t> </a:t>
            </a:r>
            <a:r>
              <a:rPr lang="de-DE" baseline="0" dirty="0" err="1" smtClean="0"/>
              <a:t>to</a:t>
            </a:r>
            <a:r>
              <a:rPr lang="de-DE" baseline="0" dirty="0" smtClean="0"/>
              <a:t> </a:t>
            </a:r>
            <a:r>
              <a:rPr lang="de-DE" baseline="0" dirty="0" err="1" smtClean="0"/>
              <a:t>delete</a:t>
            </a:r>
            <a:r>
              <a:rPr lang="de-DE" baseline="0" dirty="0" smtClean="0"/>
              <a:t> </a:t>
            </a:r>
            <a:r>
              <a:rPr lang="de-DE" baseline="0" dirty="0" err="1" smtClean="0"/>
              <a:t>the</a:t>
            </a:r>
            <a:r>
              <a:rPr lang="de-DE" baseline="0" dirty="0" smtClean="0"/>
              <a:t> </a:t>
            </a:r>
            <a:r>
              <a:rPr lang="de-DE" baseline="0" dirty="0" err="1" smtClean="0"/>
              <a:t>overlaps</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17</a:t>
            </a:fld>
            <a:endParaRPr lang="de-DE"/>
          </a:p>
        </p:txBody>
      </p:sp>
    </p:spTree>
    <p:extLst>
      <p:ext uri="{BB962C8B-B14F-4D97-AF65-F5344CB8AC3E}">
        <p14:creationId xmlns:p14="http://schemas.microsoft.com/office/powerpoint/2010/main" val="4155706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err="1" smtClean="0"/>
              <a:t>Here</a:t>
            </a:r>
            <a:r>
              <a:rPr lang="de-DE" dirty="0" smtClean="0"/>
              <a:t> </a:t>
            </a:r>
            <a:r>
              <a:rPr lang="de-DE" dirty="0" err="1" smtClean="0"/>
              <a:t>are</a:t>
            </a:r>
            <a:r>
              <a:rPr lang="de-DE" dirty="0" smtClean="0"/>
              <a:t> </a:t>
            </a:r>
            <a:r>
              <a:rPr lang="de-DE" dirty="0" err="1" smtClean="0"/>
              <a:t>the</a:t>
            </a:r>
            <a:r>
              <a:rPr lang="de-DE" dirty="0" smtClean="0"/>
              <a:t> </a:t>
            </a:r>
            <a:r>
              <a:rPr lang="de-DE" dirty="0" err="1" smtClean="0"/>
              <a:t>options</a:t>
            </a:r>
            <a:r>
              <a:rPr lang="de-DE" dirty="0" smtClean="0"/>
              <a:t> </a:t>
            </a:r>
            <a:r>
              <a:rPr lang="de-DE" dirty="0" err="1" smtClean="0"/>
              <a:t>to</a:t>
            </a:r>
            <a:r>
              <a:rPr lang="de-DE" dirty="0" smtClean="0"/>
              <a:t> </a:t>
            </a:r>
            <a:r>
              <a:rPr lang="de-DE" dirty="0" err="1" smtClean="0"/>
              <a:t>customize</a:t>
            </a:r>
            <a:r>
              <a:rPr lang="de-DE" baseline="0" dirty="0" smtClean="0"/>
              <a:t> </a:t>
            </a:r>
            <a:r>
              <a:rPr lang="de-DE" baseline="0" dirty="0" err="1" smtClean="0"/>
              <a:t>the</a:t>
            </a:r>
            <a:r>
              <a:rPr lang="de-DE" baseline="0" dirty="0" smtClean="0"/>
              <a:t> </a:t>
            </a:r>
            <a:r>
              <a:rPr lang="de-DE" baseline="0" dirty="0" err="1" smtClean="0"/>
              <a:t>run</a:t>
            </a:r>
            <a:r>
              <a:rPr lang="de-DE" baseline="0" dirty="0" smtClean="0"/>
              <a:t> </a:t>
            </a:r>
            <a:r>
              <a:rPr lang="de-DE" baseline="0" dirty="0" err="1" smtClean="0"/>
              <a:t>of</a:t>
            </a:r>
            <a:r>
              <a:rPr lang="de-DE" baseline="0" dirty="0" smtClean="0"/>
              <a:t> TFBS </a:t>
            </a:r>
            <a:r>
              <a:rPr lang="de-DE" baseline="0" dirty="0" err="1" smtClean="0"/>
              <a:t>scan</a:t>
            </a:r>
            <a:r>
              <a:rPr lang="de-DE" baseline="0" dirty="0" smtClean="0"/>
              <a:t>. I </a:t>
            </a:r>
            <a:r>
              <a:rPr lang="de-DE" baseline="0" dirty="0" err="1" smtClean="0"/>
              <a:t>have</a:t>
            </a:r>
            <a:r>
              <a:rPr lang="de-DE" baseline="0" dirty="0" smtClean="0"/>
              <a:t> </a:t>
            </a:r>
            <a:r>
              <a:rPr lang="de-DE" baseline="0" dirty="0" err="1" smtClean="0"/>
              <a:t>used</a:t>
            </a:r>
            <a:r>
              <a:rPr lang="de-DE" baseline="0" dirty="0" smtClean="0"/>
              <a:t> </a:t>
            </a:r>
            <a:r>
              <a:rPr lang="de-DE" baseline="0" dirty="0" err="1" smtClean="0"/>
              <a:t>them</a:t>
            </a:r>
            <a:r>
              <a:rPr lang="de-DE" baseline="0" dirty="0" smtClean="0"/>
              <a:t> </a:t>
            </a:r>
            <a:r>
              <a:rPr lang="de-DE" baseline="0" dirty="0" err="1" smtClean="0"/>
              <a:t>while</a:t>
            </a:r>
            <a:r>
              <a:rPr lang="de-DE" baseline="0" dirty="0" smtClean="0"/>
              <a:t> </a:t>
            </a:r>
            <a:r>
              <a:rPr lang="de-DE" baseline="0" dirty="0" err="1" smtClean="0"/>
              <a:t>testing</a:t>
            </a:r>
            <a:r>
              <a:rPr lang="de-DE" baseline="0" dirty="0" smtClean="0"/>
              <a:t> </a:t>
            </a:r>
            <a:r>
              <a:rPr lang="de-DE" baseline="0" dirty="0" err="1" smtClean="0"/>
              <a:t>to</a:t>
            </a:r>
            <a:r>
              <a:rPr lang="de-DE" baseline="0" dirty="0" smtClean="0"/>
              <a:t> find </a:t>
            </a:r>
            <a:r>
              <a:rPr lang="de-DE" baseline="0" dirty="0" err="1" smtClean="0"/>
              <a:t>the</a:t>
            </a:r>
            <a:r>
              <a:rPr lang="de-DE" baseline="0" dirty="0" smtClean="0"/>
              <a:t> </a:t>
            </a:r>
            <a:r>
              <a:rPr lang="de-DE" baseline="0" dirty="0" err="1" smtClean="0"/>
              <a:t>best</a:t>
            </a:r>
            <a:r>
              <a:rPr lang="de-DE" baseline="0" dirty="0" smtClean="0"/>
              <a:t> </a:t>
            </a:r>
            <a:r>
              <a:rPr lang="de-DE" baseline="0" dirty="0" err="1" smtClean="0"/>
              <a:t>options</a:t>
            </a:r>
            <a:r>
              <a:rPr lang="de-DE" baseline="0" dirty="0" smtClean="0"/>
              <a:t>. I will </a:t>
            </a:r>
            <a:r>
              <a:rPr lang="de-DE" baseline="0" dirty="0" err="1" smtClean="0"/>
              <a:t>show</a:t>
            </a:r>
            <a:r>
              <a:rPr lang="de-DE" baseline="0" dirty="0" smtClean="0"/>
              <a:t> </a:t>
            </a:r>
            <a:r>
              <a:rPr lang="de-DE" baseline="0" dirty="0" err="1" smtClean="0"/>
              <a:t>you</a:t>
            </a:r>
            <a:r>
              <a:rPr lang="de-DE" baseline="0" dirty="0" smtClean="0"/>
              <a:t> </a:t>
            </a:r>
            <a:r>
              <a:rPr lang="de-DE" baseline="0" dirty="0" err="1" smtClean="0"/>
              <a:t>the</a:t>
            </a:r>
            <a:r>
              <a:rPr lang="de-DE" baseline="0" dirty="0" smtClean="0"/>
              <a:t> </a:t>
            </a:r>
            <a:r>
              <a:rPr lang="de-DE" baseline="0" dirty="0" err="1" smtClean="0"/>
              <a:t>results</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analyse</a:t>
            </a:r>
            <a:r>
              <a:rPr lang="de-DE" baseline="0" dirty="0" smtClean="0"/>
              <a:t> I </a:t>
            </a:r>
            <a:r>
              <a:rPr lang="de-DE" baseline="0" dirty="0" err="1" smtClean="0"/>
              <a:t>have</a:t>
            </a:r>
            <a:r>
              <a:rPr lang="de-DE" baseline="0" dirty="0" smtClean="0"/>
              <a:t> </a:t>
            </a:r>
            <a:r>
              <a:rPr lang="de-DE" baseline="0" dirty="0" err="1" smtClean="0"/>
              <a:t>done</a:t>
            </a:r>
            <a:r>
              <a:rPr lang="de-DE" baseline="0" dirty="0" smtClean="0"/>
              <a:t>. </a:t>
            </a:r>
          </a:p>
          <a:p>
            <a:r>
              <a:rPr lang="de-DE" baseline="0" dirty="0" err="1" smtClean="0"/>
              <a:t>Here</a:t>
            </a:r>
            <a:r>
              <a:rPr lang="de-DE" baseline="0" dirty="0" smtClean="0"/>
              <a:t> </a:t>
            </a:r>
            <a:r>
              <a:rPr lang="de-DE" baseline="0" dirty="0" err="1" smtClean="0"/>
              <a:t>is</a:t>
            </a:r>
            <a:r>
              <a:rPr lang="de-DE" baseline="0" dirty="0" smtClean="0"/>
              <a:t> an </a:t>
            </a:r>
            <a:r>
              <a:rPr lang="de-DE" baseline="0" dirty="0" err="1" smtClean="0"/>
              <a:t>example</a:t>
            </a:r>
            <a:r>
              <a:rPr lang="de-DE" baseline="0" dirty="0" smtClean="0"/>
              <a:t> </a:t>
            </a:r>
            <a:r>
              <a:rPr lang="de-DE" baseline="0" dirty="0" err="1" smtClean="0"/>
              <a:t>of</a:t>
            </a:r>
            <a:r>
              <a:rPr lang="de-DE" baseline="0" dirty="0" smtClean="0"/>
              <a:t> </a:t>
            </a:r>
            <a:r>
              <a:rPr lang="de-DE" baseline="0" dirty="0" err="1" smtClean="0"/>
              <a:t>markov_bg</a:t>
            </a:r>
            <a:r>
              <a:rPr lang="de-DE" baseline="0" dirty="0" smtClean="0"/>
              <a:t> </a:t>
            </a:r>
            <a:r>
              <a:rPr lang="de-DE" baseline="0" dirty="0" err="1" smtClean="0"/>
              <a:t>that</a:t>
            </a:r>
            <a:r>
              <a:rPr lang="de-DE" baseline="0" dirty="0" smtClean="0"/>
              <a:t> I </a:t>
            </a:r>
            <a:r>
              <a:rPr lang="de-DE" baseline="0" dirty="0" err="1" smtClean="0"/>
              <a:t>have</a:t>
            </a:r>
            <a:r>
              <a:rPr lang="de-DE" baseline="0" dirty="0" smtClean="0"/>
              <a:t> </a:t>
            </a:r>
            <a:r>
              <a:rPr lang="de-DE" baseline="0" dirty="0" err="1" smtClean="0"/>
              <a:t>received</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18</a:t>
            </a:fld>
            <a:endParaRPr lang="de-DE"/>
          </a:p>
        </p:txBody>
      </p:sp>
    </p:spTree>
    <p:extLst>
      <p:ext uri="{BB962C8B-B14F-4D97-AF65-F5344CB8AC3E}">
        <p14:creationId xmlns:p14="http://schemas.microsoft.com/office/powerpoint/2010/main" val="2681410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I </a:t>
            </a:r>
            <a:r>
              <a:rPr lang="de-DE" baseline="0" dirty="0" err="1" smtClean="0"/>
              <a:t>have</a:t>
            </a:r>
            <a:r>
              <a:rPr lang="de-DE" baseline="0" dirty="0" smtClean="0"/>
              <a:t> </a:t>
            </a:r>
            <a:r>
              <a:rPr lang="de-DE" baseline="0" dirty="0" err="1" smtClean="0"/>
              <a:t>done</a:t>
            </a:r>
            <a:r>
              <a:rPr lang="de-DE" baseline="0" dirty="0" smtClean="0"/>
              <a:t> </a:t>
            </a:r>
            <a:r>
              <a:rPr lang="de-DE" baseline="0" dirty="0" err="1" smtClean="0"/>
              <a:t>several</a:t>
            </a:r>
            <a:r>
              <a:rPr lang="de-DE" baseline="0" dirty="0" smtClean="0"/>
              <a:t> </a:t>
            </a:r>
            <a:r>
              <a:rPr lang="de-DE" baseline="0" dirty="0" err="1" smtClean="0"/>
              <a:t>runs</a:t>
            </a:r>
            <a:r>
              <a:rPr lang="de-DE" baseline="0" dirty="0" smtClean="0"/>
              <a:t> </a:t>
            </a:r>
            <a:r>
              <a:rPr lang="de-DE" baseline="0" dirty="0" err="1" smtClean="0"/>
              <a:t>of</a:t>
            </a:r>
            <a:r>
              <a:rPr lang="de-DE" baseline="0" dirty="0" smtClean="0"/>
              <a:t> TFBS </a:t>
            </a:r>
            <a:r>
              <a:rPr lang="de-DE" baseline="0" dirty="0" err="1" smtClean="0"/>
              <a:t>scan</a:t>
            </a:r>
            <a:r>
              <a:rPr lang="de-DE" baseline="0" dirty="0" smtClean="0"/>
              <a:t> </a:t>
            </a:r>
            <a:r>
              <a:rPr lang="de-DE" baseline="0" dirty="0" err="1" smtClean="0"/>
              <a:t>with</a:t>
            </a:r>
            <a:r>
              <a:rPr lang="de-DE" baseline="0" dirty="0" smtClean="0"/>
              <a:t> different </a:t>
            </a:r>
            <a:r>
              <a:rPr lang="de-DE" baseline="0" dirty="0" err="1" smtClean="0"/>
              <a:t>parameters</a:t>
            </a:r>
            <a:r>
              <a:rPr lang="de-DE" baseline="0" dirty="0" smtClean="0"/>
              <a:t> </a:t>
            </a:r>
            <a:r>
              <a:rPr lang="de-DE" baseline="0" dirty="0" err="1" smtClean="0"/>
              <a:t>and</a:t>
            </a:r>
            <a:r>
              <a:rPr lang="de-DE" baseline="0" dirty="0" smtClean="0"/>
              <a:t> </a:t>
            </a:r>
            <a:r>
              <a:rPr lang="de-DE" baseline="0" dirty="0" err="1" smtClean="0"/>
              <a:t>compared</a:t>
            </a:r>
            <a:r>
              <a:rPr lang="de-DE" baseline="0" dirty="0" smtClean="0"/>
              <a:t> </a:t>
            </a:r>
            <a:r>
              <a:rPr lang="de-DE" baseline="0" dirty="0" err="1" smtClean="0"/>
              <a:t>the</a:t>
            </a:r>
            <a:r>
              <a:rPr lang="de-DE" baseline="0" dirty="0" smtClean="0"/>
              <a:t> </a:t>
            </a:r>
            <a:r>
              <a:rPr lang="de-DE" baseline="0" dirty="0" err="1" smtClean="0"/>
              <a:t>results</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chipseq</a:t>
            </a:r>
            <a:r>
              <a:rPr lang="de-DE" baseline="0" dirty="0" smtClean="0"/>
              <a:t> </a:t>
            </a:r>
            <a:r>
              <a:rPr lang="de-DE" baseline="0" dirty="0" err="1" smtClean="0"/>
              <a:t>data</a:t>
            </a:r>
            <a:r>
              <a:rPr lang="de-DE" baseline="0" dirty="0" smtClean="0"/>
              <a:t>. </a:t>
            </a:r>
            <a:r>
              <a:rPr lang="en-US" baseline="0" dirty="0" smtClean="0"/>
              <a:t>I have tested my </a:t>
            </a:r>
            <a:r>
              <a:rPr lang="en-US" baseline="0" dirty="0" err="1" smtClean="0"/>
              <a:t>programm</a:t>
            </a:r>
            <a:r>
              <a:rPr lang="en-US" baseline="0" dirty="0" smtClean="0"/>
              <a:t> using 54 motifs from the </a:t>
            </a:r>
            <a:r>
              <a:rPr lang="en-US" baseline="0" dirty="0" err="1" smtClean="0"/>
              <a:t>buenrostro</a:t>
            </a:r>
            <a:r>
              <a:rPr lang="en-US" baseline="0" dirty="0" smtClean="0"/>
              <a:t> analysis. As a sequence file </a:t>
            </a:r>
            <a:r>
              <a:rPr lang="en-US" baseline="0" dirty="0" err="1" smtClean="0"/>
              <a:t>i</a:t>
            </a:r>
            <a:r>
              <a:rPr lang="en-US" baseline="0" dirty="0" smtClean="0"/>
              <a:t> have used hg19.fasta and as a file with peaks </a:t>
            </a:r>
            <a:r>
              <a:rPr lang="en-US" baseline="0" dirty="0" err="1" smtClean="0"/>
              <a:t>buenrostro_union.bed</a:t>
            </a:r>
            <a:r>
              <a:rPr lang="en-US" baseline="0" dirty="0" smtClean="0"/>
              <a:t>. For the background file </a:t>
            </a:r>
            <a:r>
              <a:rPr lang="en-US" baseline="0" dirty="0" err="1" smtClean="0"/>
              <a:t>i</a:t>
            </a:r>
            <a:r>
              <a:rPr lang="en-US" baseline="0" dirty="0" smtClean="0"/>
              <a:t> have taken the file made by the </a:t>
            </a:r>
            <a:r>
              <a:rPr lang="en-US" baseline="0" dirty="0" err="1" smtClean="0"/>
              <a:t>fasta</a:t>
            </a:r>
            <a:r>
              <a:rPr lang="en-US" baseline="0" dirty="0" smtClean="0"/>
              <a:t>-get-</a:t>
            </a:r>
            <a:r>
              <a:rPr lang="en-US" baseline="0" dirty="0" err="1" smtClean="0"/>
              <a:t>markov</a:t>
            </a:r>
            <a:r>
              <a:rPr lang="en-US" baseline="0" dirty="0" smtClean="0"/>
              <a:t>. As </a:t>
            </a:r>
            <a:r>
              <a:rPr lang="en-US" baseline="0" dirty="0" err="1" smtClean="0"/>
              <a:t>chipseq</a:t>
            </a:r>
            <a:r>
              <a:rPr lang="en-US" baseline="0" dirty="0" smtClean="0"/>
              <a:t> data I have used the files from </a:t>
            </a:r>
            <a:r>
              <a:rPr lang="en-US" baseline="0" dirty="0" err="1" smtClean="0"/>
              <a:t>PaperInPrep</a:t>
            </a:r>
            <a:r>
              <a:rPr lang="en-US" baseline="0" dirty="0" smtClean="0"/>
              <a:t>/TOBIAS/</a:t>
            </a:r>
            <a:r>
              <a:rPr lang="en-US" baseline="0" dirty="0" err="1" smtClean="0"/>
              <a:t>buenrostro_analysis</a:t>
            </a:r>
            <a:r>
              <a:rPr lang="en-US" baseline="0" dirty="0" smtClean="0"/>
              <a:t>/chipseq_GM12878_hg19/peaks</a:t>
            </a:r>
            <a:endParaRPr lang="de-DE" baseline="0" dirty="0" smtClean="0"/>
          </a:p>
          <a:p>
            <a:endParaRPr lang="de-DE" baseline="0" dirty="0" smtClean="0"/>
          </a:p>
          <a:p>
            <a:r>
              <a:rPr lang="en-US" baseline="0" dirty="0" smtClean="0"/>
              <a:t>The </a:t>
            </a:r>
            <a:r>
              <a:rPr lang="en-US" baseline="0" dirty="0" err="1" smtClean="0"/>
              <a:t>bg</a:t>
            </a:r>
            <a:r>
              <a:rPr lang="en-US" baseline="0" dirty="0" smtClean="0"/>
              <a:t> for </a:t>
            </a:r>
            <a:r>
              <a:rPr lang="en-US" baseline="0" dirty="0" err="1" smtClean="0"/>
              <a:t>fimo</a:t>
            </a:r>
            <a:r>
              <a:rPr lang="en-US" baseline="0" dirty="0" smtClean="0"/>
              <a:t> can be set up due to parsing the </a:t>
            </a:r>
            <a:r>
              <a:rPr lang="en-US" baseline="0" dirty="0" err="1" smtClean="0"/>
              <a:t>bg</a:t>
            </a:r>
            <a:r>
              <a:rPr lang="en-US" baseline="0" dirty="0" smtClean="0"/>
              <a:t>-file. The user should provide this file. The </a:t>
            </a:r>
            <a:r>
              <a:rPr lang="en-US" baseline="0" dirty="0" err="1" smtClean="0"/>
              <a:t>bg</a:t>
            </a:r>
            <a:r>
              <a:rPr lang="en-US" baseline="0" dirty="0" smtClean="0"/>
              <a:t>-file can be easily made calling the </a:t>
            </a:r>
            <a:r>
              <a:rPr lang="en-US" baseline="0" dirty="0" err="1" smtClean="0"/>
              <a:t>fasta</a:t>
            </a:r>
            <a:r>
              <a:rPr lang="en-US" baseline="0" dirty="0" smtClean="0"/>
              <a:t>-get-</a:t>
            </a:r>
            <a:r>
              <a:rPr lang="en-US" baseline="0" dirty="0" err="1" smtClean="0"/>
              <a:t>markov</a:t>
            </a:r>
            <a:r>
              <a:rPr lang="en-US" baseline="0" dirty="0" smtClean="0"/>
              <a:t> from the MEME Suite package. The resulted file is a text file with the weights for A, G, C and T.</a:t>
            </a:r>
          </a:p>
          <a:p>
            <a:r>
              <a:rPr lang="en-US" baseline="0" dirty="0" smtClean="0"/>
              <a:t>The </a:t>
            </a:r>
            <a:r>
              <a:rPr lang="en-US" baseline="0" dirty="0" err="1" smtClean="0"/>
              <a:t>bg</a:t>
            </a:r>
            <a:r>
              <a:rPr lang="en-US" baseline="0" dirty="0" smtClean="0"/>
              <a:t> for moods can be set up within my program as a additional parameter --</a:t>
            </a:r>
            <a:r>
              <a:rPr lang="en-US" baseline="0" dirty="0" err="1" smtClean="0"/>
              <a:t>moods_bg</a:t>
            </a:r>
            <a:r>
              <a:rPr lang="en-US" baseline="0" dirty="0" smtClean="0"/>
              <a:t> and it should look like a tuple (0.25 0.25 0.25 0.25). I have tried also setting the </a:t>
            </a:r>
            <a:r>
              <a:rPr lang="en-US" baseline="0" dirty="0" err="1" smtClean="0"/>
              <a:t>bg</a:t>
            </a:r>
            <a:r>
              <a:rPr lang="en-US" baseline="0" dirty="0" smtClean="0"/>
              <a:t> using the function provided by the MOODS calling </a:t>
            </a:r>
            <a:r>
              <a:rPr lang="en-US" baseline="0" dirty="0" err="1" smtClean="0"/>
              <a:t>MOODS.tools.flat_bg</a:t>
            </a:r>
            <a:r>
              <a:rPr lang="en-US" baseline="0" dirty="0" smtClean="0"/>
              <a:t>(), but it has not provided nice results.</a:t>
            </a:r>
          </a:p>
          <a:p>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19</a:t>
            </a:fld>
            <a:endParaRPr lang="de-DE"/>
          </a:p>
        </p:txBody>
      </p:sp>
    </p:spTree>
    <p:extLst>
      <p:ext uri="{BB962C8B-B14F-4D97-AF65-F5344CB8AC3E}">
        <p14:creationId xmlns:p14="http://schemas.microsoft.com/office/powerpoint/2010/main" val="2855831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The </a:t>
            </a:r>
            <a:r>
              <a:rPr lang="de-DE" dirty="0" err="1" smtClean="0"/>
              <a:t>idea</a:t>
            </a:r>
            <a:r>
              <a:rPr lang="de-DE" dirty="0" smtClean="0"/>
              <a:t> </a:t>
            </a:r>
            <a:r>
              <a:rPr lang="de-DE" dirty="0" err="1" smtClean="0"/>
              <a:t>of</a:t>
            </a:r>
            <a:r>
              <a:rPr lang="de-DE" dirty="0" smtClean="0"/>
              <a:t> TOBIAS</a:t>
            </a:r>
            <a:r>
              <a:rPr lang="de-DE" baseline="0" dirty="0" smtClean="0"/>
              <a:t> </a:t>
            </a:r>
            <a:r>
              <a:rPr lang="de-DE" baseline="0" dirty="0" err="1" smtClean="0"/>
              <a:t>is</a:t>
            </a:r>
            <a:r>
              <a:rPr lang="de-DE" baseline="0" dirty="0" smtClean="0"/>
              <a:t>:</a:t>
            </a:r>
          </a:p>
          <a:p>
            <a:r>
              <a:rPr lang="de-DE" baseline="0" dirty="0" err="1" smtClean="0"/>
              <a:t>Use</a:t>
            </a:r>
            <a:r>
              <a:rPr lang="de-DE" baseline="0" dirty="0" smtClean="0"/>
              <a:t> </a:t>
            </a:r>
            <a:r>
              <a:rPr lang="de-DE" baseline="0" dirty="0" err="1" smtClean="0"/>
              <a:t>the</a:t>
            </a:r>
            <a:r>
              <a:rPr lang="de-DE" baseline="0" dirty="0" smtClean="0"/>
              <a:t> </a:t>
            </a:r>
            <a:r>
              <a:rPr lang="de-DE" baseline="0" dirty="0" err="1" smtClean="0"/>
              <a:t>chromatin</a:t>
            </a:r>
            <a:r>
              <a:rPr lang="de-DE" baseline="0" dirty="0" smtClean="0"/>
              <a:t> </a:t>
            </a:r>
            <a:r>
              <a:rPr lang="de-DE" baseline="0" dirty="0" err="1" smtClean="0"/>
              <a:t>accessibility</a:t>
            </a:r>
            <a:r>
              <a:rPr lang="de-DE" baseline="0" dirty="0" smtClean="0"/>
              <a:t> </a:t>
            </a:r>
            <a:r>
              <a:rPr lang="de-DE" baseline="0" dirty="0" err="1" smtClean="0"/>
              <a:t>assay</a:t>
            </a:r>
            <a:r>
              <a:rPr lang="de-DE" baseline="0" dirty="0" smtClean="0"/>
              <a:t> (ATAC-</a:t>
            </a:r>
            <a:r>
              <a:rPr lang="de-DE" baseline="0" dirty="0" err="1" smtClean="0"/>
              <a:t>seq</a:t>
            </a:r>
            <a:r>
              <a:rPr lang="de-DE" baseline="0" dirty="0" smtClean="0"/>
              <a:t>)</a:t>
            </a:r>
          </a:p>
          <a:p>
            <a:r>
              <a:rPr lang="de-DE" baseline="0" dirty="0" smtClean="0"/>
              <a:t>Find open </a:t>
            </a:r>
            <a:r>
              <a:rPr lang="de-DE" baseline="0" dirty="0" err="1" smtClean="0"/>
              <a:t>chromatin</a:t>
            </a:r>
            <a:r>
              <a:rPr lang="de-DE" baseline="0" dirty="0" smtClean="0"/>
              <a:t> </a:t>
            </a:r>
            <a:r>
              <a:rPr lang="de-DE" baseline="0" dirty="0" err="1" smtClean="0"/>
              <a:t>regions</a:t>
            </a:r>
            <a:r>
              <a:rPr lang="de-DE" baseline="0" dirty="0" smtClean="0"/>
              <a:t> (</a:t>
            </a:r>
            <a:r>
              <a:rPr lang="de-DE" baseline="0" dirty="0" err="1" smtClean="0"/>
              <a:t>the</a:t>
            </a:r>
            <a:r>
              <a:rPr lang="de-DE" baseline="0" dirty="0" smtClean="0"/>
              <a:t> </a:t>
            </a:r>
            <a:r>
              <a:rPr lang="de-DE" baseline="0" dirty="0" err="1" smtClean="0"/>
              <a:t>signs</a:t>
            </a:r>
            <a:r>
              <a:rPr lang="de-DE" baseline="0" dirty="0" smtClean="0"/>
              <a:t> </a:t>
            </a:r>
            <a:r>
              <a:rPr lang="de-DE" baseline="0" dirty="0" err="1" smtClean="0"/>
              <a:t>of</a:t>
            </a:r>
            <a:r>
              <a:rPr lang="de-DE" baseline="0" dirty="0" smtClean="0"/>
              <a:t> </a:t>
            </a:r>
            <a:r>
              <a:rPr lang="de-DE" baseline="0" dirty="0" err="1" smtClean="0"/>
              <a:t>regulated</a:t>
            </a:r>
            <a:r>
              <a:rPr lang="de-DE" baseline="0" dirty="0" smtClean="0"/>
              <a:t> genes)</a:t>
            </a:r>
          </a:p>
          <a:p>
            <a:r>
              <a:rPr lang="de-DE" baseline="0" dirty="0" err="1" smtClean="0"/>
              <a:t>Use</a:t>
            </a:r>
            <a:r>
              <a:rPr lang="de-DE" baseline="0" dirty="0" smtClean="0"/>
              <a:t> </a:t>
            </a:r>
            <a:r>
              <a:rPr lang="de-DE" baseline="0" dirty="0" err="1" smtClean="0"/>
              <a:t>footprinting</a:t>
            </a:r>
            <a:r>
              <a:rPr lang="de-DE" baseline="0" dirty="0" smtClean="0"/>
              <a:t> </a:t>
            </a:r>
            <a:r>
              <a:rPr lang="de-DE" baseline="0" dirty="0" err="1" smtClean="0"/>
              <a:t>to</a:t>
            </a:r>
            <a:r>
              <a:rPr lang="de-DE" baseline="0" dirty="0" smtClean="0"/>
              <a:t> </a:t>
            </a:r>
            <a:r>
              <a:rPr lang="de-DE" baseline="0" dirty="0" err="1" smtClean="0"/>
              <a:t>distinguish</a:t>
            </a:r>
            <a:r>
              <a:rPr lang="de-DE" baseline="0" dirty="0" smtClean="0"/>
              <a:t> </a:t>
            </a:r>
            <a:r>
              <a:rPr lang="de-DE" baseline="0" dirty="0" err="1" smtClean="0"/>
              <a:t>which</a:t>
            </a:r>
            <a:r>
              <a:rPr lang="de-DE" baseline="0" dirty="0" smtClean="0"/>
              <a:t> </a:t>
            </a:r>
            <a:r>
              <a:rPr lang="de-DE" baseline="0" dirty="0" err="1" smtClean="0"/>
              <a:t>transcription</a:t>
            </a:r>
            <a:r>
              <a:rPr lang="de-DE" baseline="0" dirty="0" smtClean="0"/>
              <a:t> </a:t>
            </a:r>
            <a:r>
              <a:rPr lang="de-DE" baseline="0" dirty="0" err="1" smtClean="0"/>
              <a:t>factors</a:t>
            </a:r>
            <a:r>
              <a:rPr lang="de-DE" baseline="0" dirty="0" smtClean="0"/>
              <a:t> </a:t>
            </a:r>
            <a:r>
              <a:rPr lang="de-DE" baseline="0" dirty="0" err="1" smtClean="0"/>
              <a:t>are</a:t>
            </a:r>
            <a:r>
              <a:rPr lang="de-DE" baseline="0" dirty="0" smtClean="0"/>
              <a:t> </a:t>
            </a:r>
            <a:r>
              <a:rPr lang="de-DE" baseline="0" dirty="0" err="1" smtClean="0"/>
              <a:t>bound</a:t>
            </a:r>
            <a:r>
              <a:rPr lang="de-DE" baseline="0" dirty="0" smtClean="0"/>
              <a:t> (</a:t>
            </a:r>
            <a:r>
              <a:rPr lang="de-DE" baseline="0" dirty="0" err="1" smtClean="0"/>
              <a:t>sign</a:t>
            </a:r>
            <a:r>
              <a:rPr lang="de-DE" baseline="0" dirty="0" smtClean="0"/>
              <a:t> </a:t>
            </a:r>
            <a:r>
              <a:rPr lang="de-DE" baseline="0" dirty="0" err="1" smtClean="0"/>
              <a:t>of</a:t>
            </a:r>
            <a:r>
              <a:rPr lang="de-DE" baseline="0" dirty="0" smtClean="0"/>
              <a:t> </a:t>
            </a:r>
            <a:r>
              <a:rPr lang="de-DE" baseline="0" dirty="0" err="1" smtClean="0"/>
              <a:t>active</a:t>
            </a:r>
            <a:r>
              <a:rPr lang="de-DE" baseline="0" dirty="0" smtClean="0"/>
              <a:t> </a:t>
            </a:r>
            <a:r>
              <a:rPr lang="de-DE" baseline="0" dirty="0" err="1" smtClean="0"/>
              <a:t>regulation</a:t>
            </a:r>
            <a:r>
              <a:rPr lang="de-DE" baseline="0" dirty="0" smtClean="0"/>
              <a:t> </a:t>
            </a:r>
            <a:r>
              <a:rPr lang="de-DE" baseline="0" dirty="0" err="1" smtClean="0"/>
              <a:t>by</a:t>
            </a:r>
            <a:r>
              <a:rPr lang="de-DE" baseline="0" dirty="0" smtClean="0"/>
              <a:t> TF)</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smtClean="0"/>
              <a:t>uantify </a:t>
            </a:r>
            <a:r>
              <a:rPr lang="de-DE" baseline="0" dirty="0" err="1" smtClean="0"/>
              <a:t>binding</a:t>
            </a:r>
            <a:r>
              <a:rPr lang="de-DE" baseline="0" dirty="0" smtClean="0"/>
              <a:t> </a:t>
            </a:r>
            <a:r>
              <a:rPr lang="de-DE" baseline="0" dirty="0" err="1" smtClean="0"/>
              <a:t>overlap</a:t>
            </a:r>
            <a:r>
              <a:rPr lang="de-DE" baseline="0" dirty="0" smtClean="0"/>
              <a:t> </a:t>
            </a:r>
            <a:r>
              <a:rPr lang="de-DE" baseline="0" dirty="0" err="1" smtClean="0"/>
              <a:t>of</a:t>
            </a:r>
            <a:r>
              <a:rPr lang="de-DE" baseline="0" dirty="0" smtClean="0"/>
              <a:t> </a:t>
            </a:r>
            <a:r>
              <a:rPr lang="de-DE" baseline="0" dirty="0" err="1" smtClean="0"/>
              <a:t>footprints</a:t>
            </a:r>
            <a:r>
              <a:rPr lang="de-DE" baseline="0" dirty="0" smtClean="0"/>
              <a:t> </a:t>
            </a:r>
            <a:r>
              <a:rPr lang="de-DE" baseline="0" dirty="0" err="1" smtClean="0"/>
              <a:t>with</a:t>
            </a:r>
            <a:r>
              <a:rPr lang="de-DE" baseline="0" dirty="0" smtClean="0"/>
              <a:t> </a:t>
            </a:r>
            <a:r>
              <a:rPr lang="de-DE" baseline="0" dirty="0" err="1" smtClean="0"/>
              <a:t>motifs</a:t>
            </a:r>
            <a:endParaRPr lang="de-DE" baseline="0" dirty="0" smtClean="0"/>
          </a:p>
          <a:p>
            <a:r>
              <a:rPr lang="de-DE" baseline="0" dirty="0" err="1" smtClean="0"/>
              <a:t>Finally</a:t>
            </a:r>
            <a:r>
              <a:rPr lang="de-DE" baseline="0" dirty="0" smtClean="0"/>
              <a:t> </a:t>
            </a:r>
            <a:r>
              <a:rPr lang="de-DE" baseline="0" dirty="0" err="1" smtClean="0"/>
              <a:t>annotate</a:t>
            </a:r>
            <a:r>
              <a:rPr lang="de-DE" baseline="0" dirty="0" smtClean="0"/>
              <a:t> </a:t>
            </a:r>
            <a:r>
              <a:rPr lang="de-DE" baseline="0" dirty="0" err="1" smtClean="0"/>
              <a:t>bound</a:t>
            </a:r>
            <a:r>
              <a:rPr lang="de-DE" baseline="0" dirty="0" smtClean="0"/>
              <a:t> </a:t>
            </a:r>
            <a:r>
              <a:rPr lang="de-DE" baseline="0" dirty="0" err="1" smtClean="0"/>
              <a:t>transcription</a:t>
            </a:r>
            <a:r>
              <a:rPr lang="de-DE" baseline="0" dirty="0" smtClean="0"/>
              <a:t> </a:t>
            </a:r>
            <a:r>
              <a:rPr lang="de-DE" baseline="0" dirty="0" err="1" smtClean="0"/>
              <a:t>factors</a:t>
            </a:r>
            <a:r>
              <a:rPr lang="de-DE" baseline="0" dirty="0" smtClean="0"/>
              <a:t> </a:t>
            </a:r>
            <a:r>
              <a:rPr lang="de-DE" baseline="0" dirty="0" err="1" smtClean="0"/>
              <a:t>to</a:t>
            </a:r>
            <a:r>
              <a:rPr lang="de-DE" baseline="0" dirty="0" smtClean="0"/>
              <a:t> genes (</a:t>
            </a:r>
            <a:r>
              <a:rPr lang="de-DE" baseline="0" dirty="0" err="1" smtClean="0"/>
              <a:t>which</a:t>
            </a:r>
            <a:r>
              <a:rPr lang="de-DE" baseline="0" dirty="0" smtClean="0"/>
              <a:t> genes </a:t>
            </a:r>
            <a:r>
              <a:rPr lang="de-DE" baseline="0" dirty="0" err="1" smtClean="0"/>
              <a:t>are</a:t>
            </a:r>
            <a:r>
              <a:rPr lang="de-DE" baseline="0" dirty="0" smtClean="0"/>
              <a:t> </a:t>
            </a:r>
            <a:r>
              <a:rPr lang="de-DE" baseline="0" dirty="0" err="1" smtClean="0"/>
              <a:t>regulated</a:t>
            </a:r>
            <a:r>
              <a:rPr lang="de-DE" baseline="0" dirty="0" smtClean="0"/>
              <a:t> </a:t>
            </a:r>
            <a:r>
              <a:rPr lang="de-DE" baseline="0" dirty="0" err="1" smtClean="0"/>
              <a:t>by</a:t>
            </a:r>
            <a:r>
              <a:rPr lang="de-DE" baseline="0" dirty="0" smtClean="0"/>
              <a:t> </a:t>
            </a:r>
            <a:r>
              <a:rPr lang="de-DE" baseline="0" dirty="0" err="1" smtClean="0"/>
              <a:t>which</a:t>
            </a:r>
            <a:r>
              <a:rPr lang="de-DE" baseline="0" dirty="0" smtClean="0"/>
              <a:t> TF in </a:t>
            </a:r>
            <a:r>
              <a:rPr lang="de-DE" baseline="0" dirty="0" err="1" smtClean="0"/>
              <a:t>this</a:t>
            </a:r>
            <a:r>
              <a:rPr lang="de-DE" baseline="0" dirty="0" smtClean="0"/>
              <a:t> </a:t>
            </a:r>
            <a:r>
              <a:rPr lang="de-DE" baseline="0" dirty="0" err="1" smtClean="0"/>
              <a:t>condition</a:t>
            </a:r>
            <a:r>
              <a:rPr lang="de-DE" baseline="0" dirty="0" smtClean="0"/>
              <a:t>)</a:t>
            </a:r>
          </a:p>
        </p:txBody>
      </p:sp>
      <p:sp>
        <p:nvSpPr>
          <p:cNvPr id="4" name="Slide Number Placeholder 3"/>
          <p:cNvSpPr>
            <a:spLocks noGrp="1"/>
          </p:cNvSpPr>
          <p:nvPr>
            <p:ph type="sldNum" sz="quarter" idx="10"/>
          </p:nvPr>
        </p:nvSpPr>
        <p:spPr/>
        <p:txBody>
          <a:bodyPr/>
          <a:lstStyle/>
          <a:p>
            <a:fld id="{F9F90C65-BE1F-4A4C-A75E-9B921E20D3DE}" type="slidenum">
              <a:rPr lang="de-DE" smtClean="0"/>
              <a:pPr/>
              <a:t>2</a:t>
            </a:fld>
            <a:endParaRPr lang="de-DE"/>
          </a:p>
        </p:txBody>
      </p:sp>
    </p:spTree>
    <p:extLst>
      <p:ext uri="{BB962C8B-B14F-4D97-AF65-F5344CB8AC3E}">
        <p14:creationId xmlns:p14="http://schemas.microsoft.com/office/powerpoint/2010/main" val="554946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err="1" smtClean="0"/>
              <a:t>To</a:t>
            </a:r>
            <a:r>
              <a:rPr lang="de-DE" baseline="0" dirty="0" smtClean="0"/>
              <a:t> </a:t>
            </a:r>
            <a:r>
              <a:rPr lang="de-DE" baseline="0" dirty="0" err="1" smtClean="0"/>
              <a:t>analyse</a:t>
            </a:r>
            <a:r>
              <a:rPr lang="de-DE" baseline="0" dirty="0" smtClean="0"/>
              <a:t> </a:t>
            </a:r>
            <a:r>
              <a:rPr lang="de-DE" baseline="0" dirty="0" err="1" smtClean="0"/>
              <a:t>the</a:t>
            </a:r>
            <a:r>
              <a:rPr lang="de-DE" baseline="0" dirty="0" smtClean="0"/>
              <a:t> TFBS </a:t>
            </a:r>
            <a:r>
              <a:rPr lang="de-DE" baseline="0" dirty="0" err="1" smtClean="0"/>
              <a:t>scan</a:t>
            </a:r>
            <a:r>
              <a:rPr lang="de-DE" baseline="0" dirty="0" smtClean="0"/>
              <a:t> </a:t>
            </a:r>
            <a:r>
              <a:rPr lang="de-DE" baseline="0" dirty="0" err="1" smtClean="0"/>
              <a:t>results</a:t>
            </a:r>
            <a:r>
              <a:rPr lang="de-DE" baseline="0" dirty="0" smtClean="0"/>
              <a:t>, Mette </a:t>
            </a:r>
            <a:r>
              <a:rPr lang="de-DE" baseline="0" dirty="0" err="1" smtClean="0"/>
              <a:t>proposed</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the</a:t>
            </a:r>
            <a:r>
              <a:rPr lang="de-DE" baseline="0" dirty="0" smtClean="0"/>
              <a:t> </a:t>
            </a:r>
            <a:r>
              <a:rPr lang="de-DE" baseline="0" dirty="0" err="1" smtClean="0"/>
              <a:t>data</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a:t>
            </a:r>
            <a:r>
              <a:rPr lang="de-DE" baseline="0" dirty="0" err="1" smtClean="0"/>
              <a:t>ChipSeq</a:t>
            </a:r>
            <a:r>
              <a:rPr lang="de-DE" baseline="0" dirty="0" smtClean="0"/>
              <a:t> </a:t>
            </a:r>
            <a:r>
              <a:rPr lang="de-DE" baseline="0" dirty="0" err="1" smtClean="0"/>
              <a:t>analyse</a:t>
            </a:r>
            <a:r>
              <a:rPr lang="de-DE" baseline="0" dirty="0" smtClean="0"/>
              <a:t>, </a:t>
            </a:r>
            <a:r>
              <a:rPr lang="de-DE" baseline="0" dirty="0" err="1" smtClean="0"/>
              <a:t>as</a:t>
            </a:r>
            <a:r>
              <a:rPr lang="de-DE" baseline="0" dirty="0" smtClean="0"/>
              <a:t> </a:t>
            </a:r>
            <a:r>
              <a:rPr lang="de-DE" baseline="0" dirty="0" err="1" smtClean="0"/>
              <a:t>we</a:t>
            </a:r>
            <a:r>
              <a:rPr lang="de-DE" baseline="0" dirty="0" smtClean="0"/>
              <a:t> </a:t>
            </a:r>
            <a:r>
              <a:rPr lang="de-DE" baseline="0" dirty="0" err="1" smtClean="0"/>
              <a:t>see</a:t>
            </a:r>
            <a:r>
              <a:rPr lang="de-DE" baseline="0" dirty="0" smtClean="0"/>
              <a:t> </a:t>
            </a:r>
            <a:r>
              <a:rPr lang="de-DE" baseline="0" dirty="0" err="1" smtClean="0"/>
              <a:t>these</a:t>
            </a:r>
            <a:r>
              <a:rPr lang="de-DE" baseline="0" dirty="0" smtClean="0"/>
              <a:t> </a:t>
            </a:r>
            <a:r>
              <a:rPr lang="de-DE" baseline="0" dirty="0" err="1" smtClean="0"/>
              <a:t>information</a:t>
            </a:r>
            <a:r>
              <a:rPr lang="de-DE" baseline="0" dirty="0" smtClean="0"/>
              <a:t> </a:t>
            </a:r>
            <a:r>
              <a:rPr lang="de-DE" baseline="0" dirty="0" err="1" smtClean="0"/>
              <a:t>as</a:t>
            </a:r>
            <a:r>
              <a:rPr lang="de-DE" baseline="0" dirty="0" smtClean="0"/>
              <a:t> </a:t>
            </a:r>
            <a:r>
              <a:rPr lang="de-DE" baseline="0" dirty="0" err="1" smtClean="0"/>
              <a:t>truth</a:t>
            </a:r>
            <a:r>
              <a:rPr lang="de-DE" baseline="0" dirty="0" smtClean="0"/>
              <a:t>, </a:t>
            </a:r>
            <a:r>
              <a:rPr lang="de-DE" baseline="0" dirty="0" err="1" smtClean="0"/>
              <a:t>because</a:t>
            </a:r>
            <a:r>
              <a:rPr lang="de-DE" baseline="0" dirty="0" smtClean="0"/>
              <a:t> </a:t>
            </a:r>
            <a:r>
              <a:rPr lang="de-DE" baseline="0" dirty="0" err="1" smtClean="0"/>
              <a:t>the</a:t>
            </a:r>
            <a:r>
              <a:rPr lang="de-DE" baseline="0" dirty="0" smtClean="0"/>
              <a:t> </a:t>
            </a:r>
            <a:r>
              <a:rPr lang="de-DE" baseline="0" dirty="0" err="1" smtClean="0"/>
              <a:t>ChipSeq</a:t>
            </a:r>
            <a:r>
              <a:rPr lang="de-DE" baseline="0" dirty="0" smtClean="0"/>
              <a:t> </a:t>
            </a:r>
            <a:r>
              <a:rPr lang="de-DE" baseline="0" dirty="0" err="1" smtClean="0"/>
              <a:t>shows</a:t>
            </a:r>
            <a:r>
              <a:rPr lang="de-DE" baseline="0" dirty="0" smtClean="0"/>
              <a:t> </a:t>
            </a:r>
            <a:r>
              <a:rPr lang="de-DE" baseline="0" dirty="0" err="1" smtClean="0"/>
              <a:t>where</a:t>
            </a:r>
            <a:r>
              <a:rPr lang="de-DE" baseline="0" dirty="0" smtClean="0"/>
              <a:t> </a:t>
            </a:r>
            <a:r>
              <a:rPr lang="de-DE" baseline="0" dirty="0" err="1" smtClean="0"/>
              <a:t>the</a:t>
            </a:r>
            <a:r>
              <a:rPr lang="de-DE" baseline="0" dirty="0" smtClean="0"/>
              <a:t> </a:t>
            </a:r>
            <a:r>
              <a:rPr lang="de-DE" baseline="0" dirty="0" err="1" smtClean="0"/>
              <a:t>proteins</a:t>
            </a:r>
            <a:r>
              <a:rPr lang="de-DE" baseline="0" dirty="0" smtClean="0"/>
              <a:t> </a:t>
            </a:r>
            <a:r>
              <a:rPr lang="de-DE" baseline="0" dirty="0" err="1" smtClean="0"/>
              <a:t>have</a:t>
            </a:r>
            <a:r>
              <a:rPr lang="de-DE" baseline="0" dirty="0" smtClean="0"/>
              <a:t> </a:t>
            </a:r>
            <a:r>
              <a:rPr lang="de-DE" baseline="0" dirty="0" err="1" smtClean="0"/>
              <a:t>really</a:t>
            </a:r>
            <a:r>
              <a:rPr lang="de-DE" baseline="0" dirty="0" smtClean="0"/>
              <a:t> </a:t>
            </a:r>
            <a:r>
              <a:rPr lang="de-DE" baseline="0" dirty="0" err="1" smtClean="0"/>
              <a:t>bound</a:t>
            </a:r>
            <a:r>
              <a:rPr lang="de-DE" baseline="0" dirty="0" smtClean="0"/>
              <a:t>.</a:t>
            </a:r>
          </a:p>
          <a:p>
            <a:r>
              <a:rPr lang="de-DE" baseline="0" dirty="0" smtClean="0"/>
              <a:t>(</a:t>
            </a:r>
            <a:r>
              <a:rPr lang="de-DE" baseline="0" dirty="0" err="1" smtClean="0"/>
              <a:t>see</a:t>
            </a:r>
            <a:r>
              <a:rPr lang="de-DE" baseline="0" dirty="0" smtClean="0"/>
              <a:t> https://ccg.vital-it.ch/chipseq/doc/chipseq_tutorial_intro.php)</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The </a:t>
            </a:r>
            <a:r>
              <a:rPr lang="de-DE" baseline="0" dirty="0" err="1" smtClean="0"/>
              <a:t>upper</a:t>
            </a:r>
            <a:r>
              <a:rPr lang="de-DE" baseline="0" dirty="0" smtClean="0"/>
              <a:t> </a:t>
            </a:r>
            <a:r>
              <a:rPr lang="de-DE" baseline="0" dirty="0" err="1" smtClean="0"/>
              <a:t>image</a:t>
            </a:r>
            <a:r>
              <a:rPr lang="de-DE" baseline="0" dirty="0" smtClean="0"/>
              <a:t> </a:t>
            </a:r>
            <a:r>
              <a:rPr lang="de-DE" baseline="0" dirty="0" err="1" smtClean="0"/>
              <a:t>shows</a:t>
            </a:r>
            <a:r>
              <a:rPr lang="de-DE" baseline="0" dirty="0" smtClean="0"/>
              <a:t> </a:t>
            </a:r>
            <a:r>
              <a:rPr lang="de-DE" baseline="0" dirty="0" err="1" smtClean="0"/>
              <a:t>how</a:t>
            </a:r>
            <a:r>
              <a:rPr lang="de-DE" baseline="0" dirty="0" smtClean="0"/>
              <a:t> </a:t>
            </a:r>
            <a:r>
              <a:rPr lang="de-DE" baseline="0" dirty="0" err="1" smtClean="0"/>
              <a:t>we</a:t>
            </a:r>
            <a:r>
              <a:rPr lang="de-DE" baseline="0" dirty="0" smtClean="0"/>
              <a:t> </a:t>
            </a:r>
            <a:r>
              <a:rPr lang="de-DE" baseline="0" dirty="0" err="1" smtClean="0"/>
              <a:t>decided</a:t>
            </a:r>
            <a:r>
              <a:rPr lang="de-DE" baseline="0" dirty="0" smtClean="0"/>
              <a:t> </a:t>
            </a:r>
            <a:r>
              <a:rPr lang="de-DE" baseline="0" dirty="0" err="1" smtClean="0"/>
              <a:t>what</a:t>
            </a:r>
            <a:r>
              <a:rPr lang="de-DE" baseline="0" dirty="0" smtClean="0"/>
              <a:t> </a:t>
            </a:r>
            <a:r>
              <a:rPr lang="de-DE" baseline="0" dirty="0" err="1" smtClean="0"/>
              <a:t>results</a:t>
            </a:r>
            <a:r>
              <a:rPr lang="de-DE" baseline="0" dirty="0" smtClean="0"/>
              <a:t> </a:t>
            </a:r>
            <a:r>
              <a:rPr lang="de-DE" baseline="0" dirty="0" err="1" smtClean="0"/>
              <a:t>are</a:t>
            </a:r>
            <a:r>
              <a:rPr lang="de-DE" baseline="0" dirty="0" smtClean="0"/>
              <a:t> </a:t>
            </a:r>
            <a:r>
              <a:rPr lang="de-DE" baseline="0" dirty="0" err="1" smtClean="0"/>
              <a:t>true</a:t>
            </a:r>
            <a:r>
              <a:rPr lang="de-DE" baseline="0" dirty="0" smtClean="0"/>
              <a:t> positive, </a:t>
            </a:r>
            <a:r>
              <a:rPr lang="de-DE" baseline="0" dirty="0" err="1" smtClean="0"/>
              <a:t>true</a:t>
            </a:r>
            <a:r>
              <a:rPr lang="de-DE" baseline="0" dirty="0" smtClean="0"/>
              <a:t> negative, </a:t>
            </a:r>
            <a:r>
              <a:rPr lang="de-DE" baseline="0" dirty="0" err="1" smtClean="0"/>
              <a:t>false</a:t>
            </a:r>
            <a:r>
              <a:rPr lang="de-DE" baseline="0" dirty="0" smtClean="0"/>
              <a:t> positive </a:t>
            </a:r>
            <a:r>
              <a:rPr lang="de-DE" baseline="0" dirty="0" err="1" smtClean="0"/>
              <a:t>and</a:t>
            </a:r>
            <a:r>
              <a:rPr lang="de-DE" baseline="0" dirty="0" smtClean="0"/>
              <a:t> </a:t>
            </a:r>
            <a:r>
              <a:rPr lang="de-DE" baseline="0" dirty="0" err="1" smtClean="0"/>
              <a:t>false</a:t>
            </a:r>
            <a:r>
              <a:rPr lang="de-DE" baseline="0" dirty="0" smtClean="0"/>
              <a:t> negative. (</a:t>
            </a:r>
            <a:r>
              <a:rPr lang="de-DE" baseline="0" dirty="0" err="1" smtClean="0"/>
              <a:t>actually</a:t>
            </a:r>
            <a:r>
              <a:rPr lang="de-DE" baseline="0" dirty="0" smtClean="0"/>
              <a:t> </a:t>
            </a:r>
            <a:r>
              <a:rPr lang="de-DE" baseline="0" dirty="0" err="1" smtClean="0"/>
              <a:t>we</a:t>
            </a:r>
            <a:r>
              <a:rPr lang="de-DE" baseline="0" dirty="0" smtClean="0"/>
              <a:t> </a:t>
            </a:r>
            <a:r>
              <a:rPr lang="de-DE" baseline="0" dirty="0" err="1" smtClean="0"/>
              <a:t>could</a:t>
            </a:r>
            <a:r>
              <a:rPr lang="de-DE" baseline="0" dirty="0" smtClean="0"/>
              <a:t> not find </a:t>
            </a:r>
            <a:r>
              <a:rPr lang="de-DE" baseline="0" dirty="0" err="1" smtClean="0"/>
              <a:t>the</a:t>
            </a:r>
            <a:r>
              <a:rPr lang="de-DE" baseline="0" dirty="0" smtClean="0"/>
              <a:t> </a:t>
            </a:r>
            <a:r>
              <a:rPr lang="de-DE" baseline="0" dirty="0" err="1" smtClean="0"/>
              <a:t>number</a:t>
            </a:r>
            <a:r>
              <a:rPr lang="de-DE" baseline="0" dirty="0" smtClean="0"/>
              <a:t> </a:t>
            </a:r>
            <a:r>
              <a:rPr lang="de-DE" baseline="0" dirty="0" err="1" smtClean="0"/>
              <a:t>of</a:t>
            </a:r>
            <a:r>
              <a:rPr lang="de-DE" baseline="0" dirty="0" smtClean="0"/>
              <a:t> </a:t>
            </a:r>
            <a:r>
              <a:rPr lang="de-DE" baseline="0" dirty="0" err="1" smtClean="0"/>
              <a:t>tn</a:t>
            </a:r>
            <a:r>
              <a:rPr lang="de-D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To</a:t>
            </a:r>
            <a:r>
              <a:rPr lang="de-DE" baseline="0" dirty="0" smtClean="0"/>
              <a:t> </a:t>
            </a:r>
            <a:r>
              <a:rPr lang="de-DE" baseline="0" dirty="0" err="1" smtClean="0"/>
              <a:t>measure</a:t>
            </a:r>
            <a:r>
              <a:rPr lang="de-DE" baseline="0" dirty="0" smtClean="0"/>
              <a:t> </a:t>
            </a:r>
            <a:r>
              <a:rPr lang="de-DE" baseline="0" dirty="0" err="1" smtClean="0"/>
              <a:t>the</a:t>
            </a:r>
            <a:r>
              <a:rPr lang="de-DE" baseline="0" dirty="0" smtClean="0"/>
              <a:t> </a:t>
            </a:r>
            <a:r>
              <a:rPr lang="de-DE" baseline="0" dirty="0" err="1" smtClean="0"/>
              <a:t>accuracy</a:t>
            </a:r>
            <a:r>
              <a:rPr lang="de-DE" baseline="0" dirty="0" smtClean="0"/>
              <a:t> </a:t>
            </a:r>
            <a:r>
              <a:rPr lang="de-DE" baseline="0" dirty="0" err="1" smtClean="0"/>
              <a:t>of</a:t>
            </a:r>
            <a:r>
              <a:rPr lang="de-DE" baseline="0" dirty="0" smtClean="0"/>
              <a:t> TFBS </a:t>
            </a:r>
            <a:r>
              <a:rPr lang="de-DE" baseline="0" dirty="0" err="1" smtClean="0"/>
              <a:t>scan</a:t>
            </a:r>
            <a:r>
              <a:rPr lang="de-DE" baseline="0" dirty="0" smtClean="0"/>
              <a:t> </a:t>
            </a:r>
            <a:r>
              <a:rPr lang="de-DE" baseline="0" dirty="0" err="1" smtClean="0"/>
              <a:t>we</a:t>
            </a:r>
            <a:r>
              <a:rPr lang="de-DE" baseline="0" dirty="0" smtClean="0"/>
              <a:t> </a:t>
            </a:r>
            <a:r>
              <a:rPr lang="de-DE" baseline="0" dirty="0" err="1" smtClean="0"/>
              <a:t>have</a:t>
            </a:r>
            <a:r>
              <a:rPr lang="de-DE" baseline="0" dirty="0" smtClean="0"/>
              <a:t> </a:t>
            </a:r>
            <a:r>
              <a:rPr lang="de-DE" baseline="0" dirty="0" err="1" smtClean="0"/>
              <a:t>decided</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several</a:t>
            </a:r>
            <a:r>
              <a:rPr lang="de-DE" baseline="0" dirty="0" smtClean="0"/>
              <a:t> </a:t>
            </a:r>
            <a:r>
              <a:rPr lang="de-DE" baseline="0" dirty="0" err="1" smtClean="0"/>
              <a:t>values</a:t>
            </a:r>
            <a:r>
              <a:rPr lang="de-DE" baseline="0" dirty="0" smtClean="0"/>
              <a:t>. The </a:t>
            </a:r>
            <a:r>
              <a:rPr lang="de-DE" baseline="0" dirty="0" err="1" smtClean="0"/>
              <a:t>first</a:t>
            </a:r>
            <a:r>
              <a:rPr lang="de-DE" baseline="0" dirty="0" smtClean="0"/>
              <a:t> </a:t>
            </a:r>
            <a:r>
              <a:rPr lang="de-DE" baseline="0" dirty="0" err="1" smtClean="0"/>
              <a:t>one</a:t>
            </a:r>
            <a:r>
              <a:rPr lang="de-DE" baseline="0" dirty="0" smtClean="0"/>
              <a:t> was </a:t>
            </a:r>
            <a:r>
              <a:rPr lang="de-DE" baseline="0" dirty="0" err="1" smtClean="0"/>
              <a:t>the</a:t>
            </a:r>
            <a:r>
              <a:rPr lang="de-DE" baseline="0" dirty="0" smtClean="0"/>
              <a:t> </a:t>
            </a:r>
            <a:r>
              <a:rPr lang="de-DE" baseline="0" dirty="0" err="1" smtClean="0"/>
              <a:t>sensitivity</a:t>
            </a:r>
            <a:r>
              <a:rPr lang="de-DE" baseline="0" dirty="0" smtClean="0"/>
              <a:t> (</a:t>
            </a:r>
            <a:r>
              <a:rPr lang="de-DE" baseline="0" dirty="0" err="1" smtClean="0"/>
              <a:t>proportion</a:t>
            </a:r>
            <a:r>
              <a:rPr lang="de-DE" baseline="0" dirty="0" smtClean="0"/>
              <a:t> </a:t>
            </a:r>
            <a:r>
              <a:rPr lang="de-DE" baseline="0" dirty="0" err="1" smtClean="0"/>
              <a:t>of</a:t>
            </a:r>
            <a:r>
              <a:rPr lang="de-DE" baseline="0" dirty="0" smtClean="0"/>
              <a:t> positives </a:t>
            </a:r>
            <a:r>
              <a:rPr lang="de-DE" baseline="0" dirty="0" err="1" smtClean="0"/>
              <a:t>that</a:t>
            </a:r>
            <a:r>
              <a:rPr lang="de-DE" baseline="0" dirty="0" smtClean="0"/>
              <a:t> </a:t>
            </a:r>
            <a:r>
              <a:rPr lang="de-DE" baseline="0" dirty="0" err="1" smtClean="0"/>
              <a:t>are</a:t>
            </a:r>
            <a:r>
              <a:rPr lang="de-DE" baseline="0" dirty="0" smtClean="0"/>
              <a:t> </a:t>
            </a:r>
            <a:r>
              <a:rPr lang="de-DE" baseline="0" dirty="0" err="1" smtClean="0"/>
              <a:t>correctly</a:t>
            </a:r>
            <a:r>
              <a:rPr lang="de-DE" baseline="0" dirty="0" smtClean="0"/>
              <a:t> </a:t>
            </a:r>
            <a:r>
              <a:rPr lang="de-DE" baseline="0" dirty="0" err="1" smtClean="0"/>
              <a:t>identified</a:t>
            </a:r>
            <a:r>
              <a:rPr lang="de-DE" baseline="0" dirty="0" smtClean="0"/>
              <a:t> </a:t>
            </a:r>
            <a:r>
              <a:rPr lang="de-DE" baseline="0" dirty="0" err="1" smtClean="0"/>
              <a:t>as</a:t>
            </a:r>
            <a:r>
              <a:rPr lang="de-DE" baseline="0" dirty="0" smtClean="0"/>
              <a:t> such), after </a:t>
            </a:r>
            <a:r>
              <a:rPr lang="de-DE" baseline="0" dirty="0" err="1" smtClean="0"/>
              <a:t>this</a:t>
            </a:r>
            <a:r>
              <a:rPr lang="de-DE" baseline="0" dirty="0" smtClean="0"/>
              <a:t> I </a:t>
            </a:r>
            <a:r>
              <a:rPr lang="de-DE" baseline="0" dirty="0" err="1" smtClean="0"/>
              <a:t>have</a:t>
            </a:r>
            <a:r>
              <a:rPr lang="de-DE" baseline="0" dirty="0" smtClean="0"/>
              <a:t> </a:t>
            </a:r>
            <a:r>
              <a:rPr lang="de-DE" baseline="0" dirty="0" err="1" smtClean="0"/>
              <a:t>measured</a:t>
            </a:r>
            <a:r>
              <a:rPr lang="de-DE" baseline="0" dirty="0" smtClean="0"/>
              <a:t> </a:t>
            </a:r>
            <a:r>
              <a:rPr lang="de-DE" baseline="0" dirty="0" err="1" smtClean="0"/>
              <a:t>the</a:t>
            </a:r>
            <a:r>
              <a:rPr lang="de-DE" baseline="0" dirty="0" smtClean="0"/>
              <a:t> </a:t>
            </a:r>
            <a:r>
              <a:rPr lang="de-DE" baseline="0" dirty="0" err="1" smtClean="0"/>
              <a:t>precision</a:t>
            </a:r>
            <a:r>
              <a:rPr lang="de-DE" baseline="0" dirty="0" smtClean="0"/>
              <a:t> (positive </a:t>
            </a:r>
            <a:r>
              <a:rPr lang="de-DE" baseline="0" dirty="0" err="1" smtClean="0"/>
              <a:t>predictive</a:t>
            </a:r>
            <a:r>
              <a:rPr lang="de-DE" baseline="0" dirty="0" smtClean="0"/>
              <a:t> </a:t>
            </a:r>
            <a:r>
              <a:rPr lang="de-DE" baseline="0" dirty="0" err="1" smtClean="0"/>
              <a:t>value</a:t>
            </a:r>
            <a:r>
              <a:rPr lang="de-DE" baseline="0" dirty="0" smtClean="0"/>
              <a:t>) </a:t>
            </a:r>
            <a:r>
              <a:rPr lang="de-DE" baseline="0" dirty="0" err="1" smtClean="0"/>
              <a:t>and</a:t>
            </a:r>
            <a:r>
              <a:rPr lang="de-DE" baseline="0" dirty="0" smtClean="0"/>
              <a:t> </a:t>
            </a:r>
            <a:r>
              <a:rPr lang="de-DE" baseline="0" dirty="0" err="1" smtClean="0"/>
              <a:t>finally</a:t>
            </a:r>
            <a:r>
              <a:rPr lang="de-DE" baseline="0" dirty="0" smtClean="0"/>
              <a:t> </a:t>
            </a:r>
            <a:r>
              <a:rPr lang="de-DE" baseline="0" dirty="0" err="1" smtClean="0"/>
              <a:t>the</a:t>
            </a:r>
            <a:r>
              <a:rPr lang="de-DE" baseline="0" dirty="0" smtClean="0"/>
              <a:t> F1-score. </a:t>
            </a:r>
            <a:r>
              <a:rPr lang="de-DE" baseline="0" dirty="0" err="1" smtClean="0"/>
              <a:t>My</a:t>
            </a:r>
            <a:r>
              <a:rPr lang="de-DE" baseline="0" dirty="0" smtClean="0"/>
              <a:t> </a:t>
            </a:r>
            <a:r>
              <a:rPr lang="de-DE" baseline="0" dirty="0" err="1" smtClean="0"/>
              <a:t>aim</a:t>
            </a:r>
            <a:r>
              <a:rPr lang="de-DE" baseline="0" dirty="0" smtClean="0"/>
              <a:t> </a:t>
            </a:r>
            <a:r>
              <a:rPr lang="de-DE" baseline="0" dirty="0" err="1" smtClean="0"/>
              <a:t>is</a:t>
            </a:r>
            <a:r>
              <a:rPr lang="de-DE" baseline="0" dirty="0" smtClean="0"/>
              <a:t> </a:t>
            </a:r>
            <a:r>
              <a:rPr lang="de-DE" baseline="0" dirty="0" err="1" smtClean="0"/>
              <a:t>of</a:t>
            </a:r>
            <a:r>
              <a:rPr lang="de-DE" baseline="0" dirty="0" smtClean="0"/>
              <a:t> </a:t>
            </a:r>
            <a:r>
              <a:rPr lang="de-DE" baseline="0" dirty="0" err="1" smtClean="0"/>
              <a:t>course</a:t>
            </a:r>
            <a:r>
              <a:rPr lang="de-DE" baseline="0" dirty="0" smtClean="0"/>
              <a:t> </a:t>
            </a:r>
            <a:r>
              <a:rPr lang="de-DE" baseline="0" dirty="0" err="1" smtClean="0"/>
              <a:t>to</a:t>
            </a:r>
            <a:r>
              <a:rPr lang="de-DE" baseline="0" dirty="0" smtClean="0"/>
              <a:t> find </a:t>
            </a:r>
            <a:r>
              <a:rPr lang="de-DE" baseline="0" dirty="0" err="1" smtClean="0"/>
              <a:t>which</a:t>
            </a:r>
            <a:r>
              <a:rPr lang="de-DE" baseline="0" dirty="0" smtClean="0"/>
              <a:t> </a:t>
            </a:r>
            <a:r>
              <a:rPr lang="de-DE" baseline="0" dirty="0" err="1" smtClean="0"/>
              <a:t>number</a:t>
            </a:r>
            <a:r>
              <a:rPr lang="de-DE" baseline="0" dirty="0" smtClean="0"/>
              <a:t> </a:t>
            </a:r>
            <a:r>
              <a:rPr lang="de-DE" baseline="0" dirty="0" err="1" smtClean="0"/>
              <a:t>of</a:t>
            </a:r>
            <a:r>
              <a:rPr lang="de-DE" baseline="0" dirty="0" smtClean="0"/>
              <a:t> </a:t>
            </a:r>
            <a:r>
              <a:rPr lang="de-DE" baseline="0" dirty="0" err="1" smtClean="0"/>
              <a:t>reads</a:t>
            </a:r>
            <a:r>
              <a:rPr lang="de-DE" baseline="0" dirty="0" smtClean="0"/>
              <a:t> </a:t>
            </a:r>
            <a:r>
              <a:rPr lang="de-DE" baseline="0" dirty="0" err="1" smtClean="0"/>
              <a:t>did</a:t>
            </a:r>
            <a:r>
              <a:rPr lang="de-DE" baseline="0" dirty="0" smtClean="0"/>
              <a:t> i </a:t>
            </a:r>
            <a:r>
              <a:rPr lang="de-DE" baseline="0" dirty="0" err="1" smtClean="0"/>
              <a:t>classify</a:t>
            </a:r>
            <a:r>
              <a:rPr lang="de-DE" baseline="0" dirty="0" smtClean="0"/>
              <a:t> </a:t>
            </a:r>
            <a:r>
              <a:rPr lang="de-DE" baseline="0" dirty="0" err="1" smtClean="0"/>
              <a:t>correctly</a:t>
            </a:r>
            <a:r>
              <a:rPr lang="de-D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I </a:t>
            </a:r>
            <a:r>
              <a:rPr lang="de-DE" baseline="0" dirty="0" err="1" smtClean="0"/>
              <a:t>have</a:t>
            </a:r>
            <a:r>
              <a:rPr lang="de-DE" baseline="0" dirty="0" smtClean="0"/>
              <a:t> </a:t>
            </a:r>
            <a:r>
              <a:rPr lang="de-DE" baseline="0" dirty="0" err="1" smtClean="0"/>
              <a:t>done</a:t>
            </a:r>
            <a:r>
              <a:rPr lang="de-DE" baseline="0" dirty="0" smtClean="0"/>
              <a:t> </a:t>
            </a:r>
            <a:r>
              <a:rPr lang="de-DE" baseline="0" dirty="0" err="1" smtClean="0"/>
              <a:t>several</a:t>
            </a:r>
            <a:r>
              <a:rPr lang="de-DE" baseline="0" dirty="0" smtClean="0"/>
              <a:t> </a:t>
            </a:r>
            <a:r>
              <a:rPr lang="de-DE" baseline="0" dirty="0" err="1" smtClean="0"/>
              <a:t>runs</a:t>
            </a:r>
            <a:r>
              <a:rPr lang="de-DE" baseline="0" dirty="0" smtClean="0"/>
              <a:t> </a:t>
            </a:r>
            <a:r>
              <a:rPr lang="de-DE" baseline="0" dirty="0" err="1" smtClean="0"/>
              <a:t>of</a:t>
            </a:r>
            <a:r>
              <a:rPr lang="de-DE" baseline="0" dirty="0" smtClean="0"/>
              <a:t> TFBS </a:t>
            </a:r>
            <a:r>
              <a:rPr lang="de-DE" baseline="0" dirty="0" err="1" smtClean="0"/>
              <a:t>scan</a:t>
            </a:r>
            <a:r>
              <a:rPr lang="de-DE" baseline="0" dirty="0" smtClean="0"/>
              <a:t> </a:t>
            </a:r>
            <a:r>
              <a:rPr lang="de-DE" baseline="0" dirty="0" err="1" smtClean="0"/>
              <a:t>with</a:t>
            </a:r>
            <a:r>
              <a:rPr lang="de-DE" baseline="0" dirty="0" smtClean="0"/>
              <a:t> different </a:t>
            </a:r>
            <a:r>
              <a:rPr lang="de-DE" baseline="0" dirty="0" err="1" smtClean="0"/>
              <a:t>parameters</a:t>
            </a:r>
            <a:r>
              <a:rPr lang="de-DE" baseline="0" dirty="0" smtClean="0"/>
              <a:t> </a:t>
            </a:r>
            <a:r>
              <a:rPr lang="de-DE" baseline="0" dirty="0" err="1" smtClean="0"/>
              <a:t>and</a:t>
            </a:r>
            <a:r>
              <a:rPr lang="de-DE" baseline="0" dirty="0" smtClean="0"/>
              <a:t> </a:t>
            </a:r>
            <a:r>
              <a:rPr lang="de-DE" baseline="0" dirty="0" err="1" smtClean="0"/>
              <a:t>compared</a:t>
            </a:r>
            <a:r>
              <a:rPr lang="de-DE" baseline="0" dirty="0" smtClean="0"/>
              <a:t> </a:t>
            </a:r>
            <a:r>
              <a:rPr lang="de-DE" baseline="0" dirty="0" err="1" smtClean="0"/>
              <a:t>the</a:t>
            </a:r>
            <a:r>
              <a:rPr lang="de-DE" baseline="0" dirty="0" smtClean="0"/>
              <a:t> </a:t>
            </a:r>
            <a:r>
              <a:rPr lang="de-DE" baseline="0" dirty="0" err="1" smtClean="0"/>
              <a:t>results</a:t>
            </a:r>
            <a:r>
              <a:rPr lang="de-DE" baseline="0" dirty="0" smtClean="0"/>
              <a: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chipseq</a:t>
            </a:r>
            <a:r>
              <a:rPr lang="de-DE" baseline="0" dirty="0" smtClean="0"/>
              <a:t> </a:t>
            </a:r>
            <a:r>
              <a:rPr lang="de-DE" baseline="0" dirty="0" err="1" smtClean="0"/>
              <a:t>data</a:t>
            </a:r>
            <a:r>
              <a:rPr lang="de-DE" baseline="0" dirty="0" smtClean="0"/>
              <a:t>. </a:t>
            </a:r>
            <a:r>
              <a:rPr lang="en-US" baseline="0" dirty="0" smtClean="0"/>
              <a:t>I have tested my </a:t>
            </a:r>
            <a:r>
              <a:rPr lang="en-US" baseline="0" dirty="0" err="1" smtClean="0"/>
              <a:t>programm</a:t>
            </a:r>
            <a:r>
              <a:rPr lang="en-US" baseline="0" dirty="0" smtClean="0"/>
              <a:t> using 54 motifs from the </a:t>
            </a:r>
            <a:r>
              <a:rPr lang="en-US" baseline="0" dirty="0" err="1" smtClean="0"/>
              <a:t>buenrostro</a:t>
            </a:r>
            <a:r>
              <a:rPr lang="en-US" baseline="0" dirty="0" smtClean="0"/>
              <a:t> analysis. As a sequence file </a:t>
            </a:r>
            <a:r>
              <a:rPr lang="en-US" baseline="0" dirty="0" err="1" smtClean="0"/>
              <a:t>i</a:t>
            </a:r>
            <a:r>
              <a:rPr lang="en-US" baseline="0" dirty="0" smtClean="0"/>
              <a:t> have used hg19.fasta and as a file with peaks </a:t>
            </a:r>
            <a:r>
              <a:rPr lang="en-US" baseline="0" dirty="0" err="1" smtClean="0"/>
              <a:t>buenrostro_union.bed</a:t>
            </a:r>
            <a:r>
              <a:rPr lang="en-US" baseline="0" dirty="0" smtClean="0"/>
              <a:t>. For the background file </a:t>
            </a:r>
            <a:r>
              <a:rPr lang="en-US" baseline="0" dirty="0" err="1" smtClean="0"/>
              <a:t>i</a:t>
            </a:r>
            <a:r>
              <a:rPr lang="en-US" baseline="0" dirty="0" smtClean="0"/>
              <a:t> have taken the file made by the </a:t>
            </a:r>
            <a:r>
              <a:rPr lang="en-US" baseline="0" dirty="0" err="1" smtClean="0"/>
              <a:t>fasta</a:t>
            </a:r>
            <a:r>
              <a:rPr lang="en-US" baseline="0" dirty="0" smtClean="0"/>
              <a:t>-get-</a:t>
            </a:r>
            <a:r>
              <a:rPr lang="en-US" baseline="0" dirty="0" err="1" smtClean="0"/>
              <a:t>markov</a:t>
            </a:r>
            <a:r>
              <a:rPr lang="en-US" baseline="0" dirty="0" smtClean="0"/>
              <a:t>. As </a:t>
            </a:r>
            <a:r>
              <a:rPr lang="en-US" baseline="0" dirty="0" err="1" smtClean="0"/>
              <a:t>chipseq</a:t>
            </a:r>
            <a:r>
              <a:rPr lang="en-US" baseline="0" dirty="0" smtClean="0"/>
              <a:t> data I have used the files from </a:t>
            </a:r>
            <a:r>
              <a:rPr lang="en-US" baseline="0" dirty="0" err="1" smtClean="0"/>
              <a:t>PaperInPrep</a:t>
            </a:r>
            <a:r>
              <a:rPr lang="en-US" baseline="0" dirty="0" smtClean="0"/>
              <a:t>/TOBIAS/</a:t>
            </a:r>
            <a:r>
              <a:rPr lang="en-US" baseline="0" dirty="0" err="1" smtClean="0"/>
              <a:t>buenrostro_analysis</a:t>
            </a:r>
            <a:r>
              <a:rPr lang="en-US" baseline="0" dirty="0" smtClean="0"/>
              <a:t>/chipseq_GM12878_hg19/peaks</a:t>
            </a:r>
            <a:endParaRPr lang="de-DE" baseline="0" dirty="0" smtClean="0"/>
          </a:p>
          <a:p>
            <a:endParaRPr lang="de-DE" baseline="0" dirty="0" smtClean="0"/>
          </a:p>
          <a:p>
            <a:r>
              <a:rPr lang="en-US" baseline="0" dirty="0" smtClean="0"/>
              <a:t>The </a:t>
            </a:r>
            <a:r>
              <a:rPr lang="en-US" baseline="0" dirty="0" err="1" smtClean="0"/>
              <a:t>bg</a:t>
            </a:r>
            <a:r>
              <a:rPr lang="en-US" baseline="0" dirty="0" smtClean="0"/>
              <a:t> for </a:t>
            </a:r>
            <a:r>
              <a:rPr lang="en-US" baseline="0" dirty="0" err="1" smtClean="0"/>
              <a:t>fimo</a:t>
            </a:r>
            <a:r>
              <a:rPr lang="en-US" baseline="0" dirty="0" smtClean="0"/>
              <a:t> can be set up due to parsing the </a:t>
            </a:r>
            <a:r>
              <a:rPr lang="en-US" baseline="0" dirty="0" err="1" smtClean="0"/>
              <a:t>bg</a:t>
            </a:r>
            <a:r>
              <a:rPr lang="en-US" baseline="0" dirty="0" smtClean="0"/>
              <a:t>-file. The user should provide this file. The </a:t>
            </a:r>
            <a:r>
              <a:rPr lang="en-US" baseline="0" dirty="0" err="1" smtClean="0"/>
              <a:t>bg</a:t>
            </a:r>
            <a:r>
              <a:rPr lang="en-US" baseline="0" dirty="0" smtClean="0"/>
              <a:t>-file can be easily made calling the </a:t>
            </a:r>
            <a:r>
              <a:rPr lang="en-US" baseline="0" dirty="0" err="1" smtClean="0"/>
              <a:t>fasta</a:t>
            </a:r>
            <a:r>
              <a:rPr lang="en-US" baseline="0" dirty="0" smtClean="0"/>
              <a:t>-get-</a:t>
            </a:r>
            <a:r>
              <a:rPr lang="en-US" baseline="0" dirty="0" err="1" smtClean="0"/>
              <a:t>markov</a:t>
            </a:r>
            <a:r>
              <a:rPr lang="en-US" baseline="0" dirty="0" smtClean="0"/>
              <a:t> from the MEME Suite package. The resulted file is a text file with the weights for A, G, C and T.</a:t>
            </a:r>
          </a:p>
          <a:p>
            <a:r>
              <a:rPr lang="en-US" baseline="0" dirty="0" smtClean="0"/>
              <a:t>The </a:t>
            </a:r>
            <a:r>
              <a:rPr lang="en-US" baseline="0" dirty="0" err="1" smtClean="0"/>
              <a:t>bg</a:t>
            </a:r>
            <a:r>
              <a:rPr lang="en-US" baseline="0" dirty="0" smtClean="0"/>
              <a:t> for moods can be </a:t>
            </a:r>
            <a:r>
              <a:rPr lang="en-US" baseline="0" dirty="0" err="1" smtClean="0"/>
              <a:t>setted</a:t>
            </a:r>
            <a:r>
              <a:rPr lang="en-US" baseline="0" dirty="0" smtClean="0"/>
              <a:t> up within my program as a additional parameter --</a:t>
            </a:r>
            <a:r>
              <a:rPr lang="en-US" baseline="0" dirty="0" err="1" smtClean="0"/>
              <a:t>moods_bg</a:t>
            </a:r>
            <a:r>
              <a:rPr lang="en-US" baseline="0" dirty="0" smtClean="0"/>
              <a:t> and it should look like a tuple (0.25 0.25 0.25 0.25). I have tried also setting the </a:t>
            </a:r>
            <a:r>
              <a:rPr lang="en-US" baseline="0" dirty="0" err="1" smtClean="0"/>
              <a:t>bg</a:t>
            </a:r>
            <a:r>
              <a:rPr lang="en-US" baseline="0" dirty="0" smtClean="0"/>
              <a:t> using the function provided by the MOODS calling </a:t>
            </a:r>
            <a:r>
              <a:rPr lang="en-US" baseline="0" dirty="0" err="1" smtClean="0"/>
              <a:t>MOODS.tools.flat_bg</a:t>
            </a:r>
            <a:r>
              <a:rPr lang="en-US" baseline="0" dirty="0" smtClean="0"/>
              <a:t>(), but it has not provided nice results.</a:t>
            </a:r>
          </a:p>
          <a:p>
            <a:endParaRPr lang="en-US" baseline="0" dirty="0" smtClean="0"/>
          </a:p>
        </p:txBody>
      </p:sp>
      <p:sp>
        <p:nvSpPr>
          <p:cNvPr id="4" name="Slide Number Placeholder 3"/>
          <p:cNvSpPr>
            <a:spLocks noGrp="1"/>
          </p:cNvSpPr>
          <p:nvPr>
            <p:ph type="sldNum" sz="quarter" idx="10"/>
          </p:nvPr>
        </p:nvSpPr>
        <p:spPr/>
        <p:txBody>
          <a:bodyPr/>
          <a:lstStyle/>
          <a:p>
            <a:fld id="{F9F90C65-BE1F-4A4C-A75E-9B921E20D3DE}" type="slidenum">
              <a:rPr lang="de-DE" smtClean="0"/>
              <a:pPr/>
              <a:t>20</a:t>
            </a:fld>
            <a:endParaRPr lang="de-DE"/>
          </a:p>
        </p:txBody>
      </p:sp>
    </p:spTree>
    <p:extLst>
      <p:ext uri="{BB962C8B-B14F-4D97-AF65-F5344CB8AC3E}">
        <p14:creationId xmlns:p14="http://schemas.microsoft.com/office/powerpoint/2010/main" val="3136867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So I </a:t>
            </a:r>
            <a:r>
              <a:rPr lang="de-DE" dirty="0" err="1" smtClean="0"/>
              <a:t>have</a:t>
            </a:r>
            <a:r>
              <a:rPr lang="de-DE" dirty="0" smtClean="0"/>
              <a:t> </a:t>
            </a:r>
            <a:r>
              <a:rPr lang="de-DE" dirty="0" err="1" smtClean="0"/>
              <a:t>made</a:t>
            </a:r>
            <a:r>
              <a:rPr lang="de-DE" dirty="0" smtClean="0"/>
              <a:t> </a:t>
            </a:r>
            <a:r>
              <a:rPr lang="de-DE" dirty="0" err="1" smtClean="0"/>
              <a:t>plots</a:t>
            </a:r>
            <a:r>
              <a:rPr lang="de-DE" dirty="0" smtClean="0"/>
              <a:t> </a:t>
            </a:r>
            <a:r>
              <a:rPr lang="de-DE" dirty="0" err="1" smtClean="0"/>
              <a:t>to</a:t>
            </a:r>
            <a:r>
              <a:rPr lang="de-DE" dirty="0" smtClean="0"/>
              <a:t> </a:t>
            </a:r>
            <a:r>
              <a:rPr lang="de-DE" dirty="0" err="1" smtClean="0"/>
              <a:t>compare</a:t>
            </a:r>
            <a:r>
              <a:rPr lang="de-DE" dirty="0" smtClean="0"/>
              <a:t> </a:t>
            </a:r>
            <a:r>
              <a:rPr lang="de-DE" dirty="0" err="1" smtClean="0"/>
              <a:t>the</a:t>
            </a:r>
            <a:r>
              <a:rPr lang="de-DE" dirty="0" smtClean="0"/>
              <a:t> </a:t>
            </a:r>
            <a:r>
              <a:rPr lang="de-DE" dirty="0" err="1" smtClean="0"/>
              <a:t>conditions</a:t>
            </a:r>
            <a:r>
              <a:rPr lang="de-DE" dirty="0" smtClean="0"/>
              <a:t>.</a:t>
            </a:r>
            <a:r>
              <a:rPr lang="de-D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Mention</a:t>
            </a:r>
            <a:r>
              <a:rPr lang="de-DE" baseline="0" dirty="0" smtClean="0"/>
              <a:t> </a:t>
            </a:r>
            <a:r>
              <a:rPr lang="de-DE" baseline="0" dirty="0" err="1" smtClean="0"/>
              <a:t>that</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always</a:t>
            </a:r>
            <a:r>
              <a:rPr lang="de-DE" baseline="0" dirty="0" smtClean="0"/>
              <a:t> </a:t>
            </a:r>
            <a:r>
              <a:rPr lang="de-DE" baseline="0" dirty="0" err="1" smtClean="0"/>
              <a:t>several</a:t>
            </a:r>
            <a:r>
              <a:rPr lang="de-DE" baseline="0" dirty="0" smtClean="0"/>
              <a:t> </a:t>
            </a:r>
            <a:r>
              <a:rPr lang="de-DE" baseline="0" dirty="0" err="1" smtClean="0"/>
              <a:t>motifs</a:t>
            </a:r>
            <a:r>
              <a:rPr lang="de-DE" baseline="0" dirty="0" smtClean="0"/>
              <a:t>, </a:t>
            </a:r>
            <a:r>
              <a:rPr lang="de-DE" baseline="0" dirty="0" err="1" smtClean="0"/>
              <a:t>that</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1.0 (such </a:t>
            </a:r>
            <a:r>
              <a:rPr lang="de-DE" baseline="0" dirty="0" err="1" smtClean="0"/>
              <a:t>as</a:t>
            </a:r>
            <a:r>
              <a:rPr lang="de-DE" baseline="0" dirty="0" smtClean="0"/>
              <a:t> CTCF_MA0139.1) </a:t>
            </a:r>
            <a:r>
              <a:rPr lang="de-DE" baseline="0" dirty="0" err="1" smtClean="0"/>
              <a:t>and</a:t>
            </a:r>
            <a:r>
              <a:rPr lang="de-DE" baseline="0" dirty="0" smtClean="0"/>
              <a:t> </a:t>
            </a:r>
            <a:r>
              <a:rPr lang="de-DE" baseline="0" dirty="0" err="1" smtClean="0"/>
              <a:t>those</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0.0 (such </a:t>
            </a:r>
            <a:r>
              <a:rPr lang="de-DE" baseline="0" dirty="0" err="1" smtClean="0"/>
              <a:t>as</a:t>
            </a:r>
            <a:r>
              <a:rPr lang="de-DE" baseline="0" dirty="0" smtClean="0"/>
              <a:t> Arid3a_MA0151.1). This </a:t>
            </a:r>
            <a:r>
              <a:rPr lang="de-DE" baseline="0" dirty="0" err="1" smtClean="0"/>
              <a:t>is</a:t>
            </a:r>
            <a:r>
              <a:rPr lang="de-DE" baseline="0" dirty="0" smtClean="0"/>
              <a:t> </a:t>
            </a:r>
            <a:r>
              <a:rPr lang="de-DE" baseline="0" dirty="0" err="1" smtClean="0"/>
              <a:t>because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a:t>
            </a:r>
            <a:r>
              <a:rPr lang="de-DE" baseline="0" dirty="0" err="1" smtClean="0"/>
              <a:t>them</a:t>
            </a:r>
            <a:r>
              <a:rPr lang="de-DE" baseline="0" dirty="0" smtClean="0"/>
              <a:t>. The </a:t>
            </a:r>
            <a:r>
              <a:rPr lang="de-DE" baseline="0" dirty="0" err="1" smtClean="0"/>
              <a:t>longer</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simplier</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to</a:t>
            </a:r>
            <a:r>
              <a:rPr lang="de-DE" baseline="0" dirty="0" smtClean="0"/>
              <a:t> find. The </a:t>
            </a:r>
            <a:r>
              <a:rPr lang="de-DE" baseline="0" dirty="0" err="1" smtClean="0"/>
              <a:t>length</a:t>
            </a:r>
            <a:r>
              <a:rPr lang="de-DE" baseline="0" dirty="0" smtClean="0"/>
              <a:t> </a:t>
            </a:r>
            <a:r>
              <a:rPr lang="de-DE" baseline="0" dirty="0" err="1" smtClean="0"/>
              <a:t>of</a:t>
            </a:r>
            <a:r>
              <a:rPr lang="de-DE" baseline="0" dirty="0" smtClean="0"/>
              <a:t> Arid3a </a:t>
            </a:r>
            <a:r>
              <a:rPr lang="de-DE" baseline="0" dirty="0" err="1" smtClean="0"/>
              <a:t>is</a:t>
            </a:r>
            <a:r>
              <a:rPr lang="de-DE" baseline="0" dirty="0" smtClean="0"/>
              <a:t> </a:t>
            </a:r>
            <a:r>
              <a:rPr lang="de-DE" baseline="0" dirty="0" err="1" smtClean="0"/>
              <a:t>only</a:t>
            </a:r>
            <a:r>
              <a:rPr lang="de-DE" baseline="0" dirty="0" smtClean="0"/>
              <a:t> 6, </a:t>
            </a:r>
            <a:r>
              <a:rPr lang="de-DE" baseline="0" dirty="0" err="1" smtClean="0"/>
              <a:t>while</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CTCF </a:t>
            </a:r>
            <a:r>
              <a:rPr lang="de-DE" baseline="0" dirty="0" err="1" smtClean="0"/>
              <a:t>is</a:t>
            </a:r>
            <a:r>
              <a:rPr lang="de-DE" baseline="0" dirty="0" smtClean="0"/>
              <a:t> 19. </a:t>
            </a:r>
            <a:r>
              <a:rPr lang="de-DE" baseline="0" dirty="0" err="1" smtClean="0"/>
              <a:t>That</a:t>
            </a:r>
            <a:r>
              <a:rPr lang="de-DE" baseline="0" dirty="0" smtClean="0"/>
              <a:t> was </a:t>
            </a:r>
            <a:r>
              <a:rPr lang="de-DE" baseline="0" dirty="0" err="1" smtClean="0"/>
              <a:t>our</a:t>
            </a:r>
            <a:r>
              <a:rPr lang="de-DE" baseline="0" dirty="0" smtClean="0"/>
              <a:t> </a:t>
            </a:r>
            <a:r>
              <a:rPr lang="de-DE" baseline="0" dirty="0" err="1" smtClean="0"/>
              <a:t>first</a:t>
            </a:r>
            <a:r>
              <a:rPr lang="de-DE" baseline="0" dirty="0" smtClean="0"/>
              <a:t> </a:t>
            </a:r>
            <a:r>
              <a:rPr lang="de-DE" baseline="0" dirty="0" err="1" smtClean="0"/>
              <a:t>conclusion</a:t>
            </a:r>
            <a:r>
              <a:rPr lang="de-DE" baseline="0" dirty="0" smtClean="0"/>
              <a:t>.</a:t>
            </a:r>
            <a:endParaRPr lang="de-DE" dirty="0" smtClean="0"/>
          </a:p>
          <a:p>
            <a:endParaRPr lang="de-DE" baseline="0" dirty="0" smtClean="0"/>
          </a:p>
          <a:p>
            <a:r>
              <a:rPr lang="de-DE" baseline="0" dirty="0" err="1" smtClean="0"/>
              <a:t>Here</a:t>
            </a:r>
            <a:r>
              <a:rPr lang="de-DE" baseline="0" dirty="0" smtClean="0"/>
              <a:t> </a:t>
            </a:r>
            <a:r>
              <a:rPr lang="de-DE" baseline="0" dirty="0" err="1" smtClean="0"/>
              <a:t>are</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and</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a:t>
            </a:r>
            <a:r>
              <a:rPr lang="de-DE" baseline="0" dirty="0" err="1" smtClean="0"/>
              <a:t>overlaps</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a:t>
            </a:r>
            <a:r>
              <a:rPr lang="de-DE" baseline="0" dirty="0" err="1" smtClean="0"/>
              <a:t>and</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but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bg</a:t>
            </a:r>
            <a:r>
              <a:rPr lang="de-DE" baseline="0" dirty="0" smtClean="0"/>
              <a:t>; </a:t>
            </a:r>
            <a:r>
              <a:rPr lang="de-DE" baseline="0" dirty="0" err="1" smtClean="0"/>
              <a:t>or</a:t>
            </a:r>
            <a:r>
              <a:rPr lang="de-DE" baseline="0" dirty="0" smtClean="0"/>
              <a:t> </a:t>
            </a:r>
            <a:r>
              <a:rPr lang="de-DE" baseline="0" dirty="0" err="1" smtClean="0"/>
              <a:t>comparison</a:t>
            </a:r>
            <a:r>
              <a:rPr lang="de-DE" baseline="0" dirty="0" smtClean="0"/>
              <a:t> in </a:t>
            </a:r>
            <a:r>
              <a:rPr lang="de-DE" baseline="0" dirty="0" err="1" smtClean="0"/>
              <a:t>usage</a:t>
            </a:r>
            <a:r>
              <a:rPr lang="de-DE" baseline="0" dirty="0" smtClean="0"/>
              <a:t> </a:t>
            </a:r>
            <a:r>
              <a:rPr lang="de-DE" baseline="0" dirty="0" err="1" smtClean="0"/>
              <a:t>of</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different p </a:t>
            </a:r>
            <a:r>
              <a:rPr lang="de-DE" baseline="0" dirty="0" err="1" smtClean="0"/>
              <a:t>values</a:t>
            </a:r>
            <a:r>
              <a:rPr lang="de-DE" baseline="0" dirty="0" smtClean="0"/>
              <a:t>. </a:t>
            </a:r>
          </a:p>
          <a:p>
            <a:r>
              <a:rPr lang="de-DE" baseline="0" dirty="0" err="1" smtClean="0"/>
              <a:t>Of</a:t>
            </a:r>
            <a:r>
              <a:rPr lang="de-DE" baseline="0" dirty="0" smtClean="0"/>
              <a:t> </a:t>
            </a:r>
            <a:r>
              <a:rPr lang="de-DE" baseline="0" dirty="0" err="1" smtClean="0"/>
              <a:t>course</a:t>
            </a:r>
            <a:r>
              <a:rPr lang="de-DE" baseline="0" dirty="0" smtClean="0"/>
              <a:t> I </a:t>
            </a:r>
            <a:r>
              <a:rPr lang="de-DE" baseline="0" dirty="0" err="1" smtClean="0"/>
              <a:t>have</a:t>
            </a:r>
            <a:r>
              <a:rPr lang="de-DE" baseline="0" dirty="0" smtClean="0"/>
              <a:t> also </a:t>
            </a:r>
            <a:r>
              <a:rPr lang="de-DE" baseline="0" dirty="0" err="1" smtClean="0"/>
              <a:t>made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motifs</a:t>
            </a:r>
            <a:r>
              <a:rPr lang="de-DE" baseline="0" dirty="0" smtClean="0"/>
              <a:t>, so </a:t>
            </a:r>
            <a:r>
              <a:rPr lang="de-DE" baseline="0" dirty="0" err="1" smtClean="0"/>
              <a:t>that</a:t>
            </a:r>
            <a:r>
              <a:rPr lang="de-DE" baseline="0" dirty="0" smtClean="0"/>
              <a:t> </a:t>
            </a:r>
            <a:r>
              <a:rPr lang="de-DE" baseline="0" dirty="0" err="1" smtClean="0"/>
              <a:t>one</a:t>
            </a:r>
            <a:r>
              <a:rPr lang="de-DE" baseline="0" dirty="0" smtClean="0"/>
              <a:t> </a:t>
            </a:r>
            <a:r>
              <a:rPr lang="de-DE" baseline="0" dirty="0" err="1" smtClean="0"/>
              <a:t>can</a:t>
            </a:r>
            <a:r>
              <a:rPr lang="de-DE" baseline="0" dirty="0" smtClean="0"/>
              <a:t> </a:t>
            </a:r>
            <a:r>
              <a:rPr lang="de-DE" baseline="0" dirty="0" err="1" smtClean="0"/>
              <a:t>easily</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a:t>
            </a:r>
            <a:r>
              <a:rPr lang="de-DE" baseline="0" dirty="0" err="1" smtClean="0"/>
              <a:t>while</a:t>
            </a:r>
            <a:r>
              <a:rPr lang="de-DE" baseline="0" dirty="0" smtClean="0"/>
              <a:t> </a:t>
            </a:r>
            <a:r>
              <a:rPr lang="de-DE" baseline="0" dirty="0" err="1" smtClean="0"/>
              <a:t>setting</a:t>
            </a:r>
            <a:r>
              <a:rPr lang="de-DE" baseline="0" dirty="0" smtClean="0"/>
              <a:t> different </a:t>
            </a:r>
            <a:r>
              <a:rPr lang="de-DE" baseline="0" dirty="0" err="1" smtClean="0"/>
              <a:t>parameters</a:t>
            </a:r>
            <a:r>
              <a:rPr lang="de-DE" baseline="0" dirty="0" smtClean="0"/>
              <a:t>.</a:t>
            </a:r>
          </a:p>
          <a:p>
            <a:r>
              <a:rPr lang="de-DE" baseline="0" dirty="0" smtClean="0"/>
              <a:t>On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plot</a:t>
            </a:r>
            <a:r>
              <a:rPr lang="de-DE" baseline="0" dirty="0" smtClean="0"/>
              <a:t> </a:t>
            </a:r>
            <a:r>
              <a:rPr lang="de-DE" baseline="0" dirty="0" err="1" smtClean="0"/>
              <a:t>with</a:t>
            </a:r>
            <a:r>
              <a:rPr lang="de-DE" baseline="0" dirty="0" smtClean="0"/>
              <a:t> </a:t>
            </a:r>
            <a:r>
              <a:rPr lang="de-DE" baseline="0" dirty="0" err="1" smtClean="0"/>
              <a:t>blue</a:t>
            </a:r>
            <a:r>
              <a:rPr lang="de-DE" baseline="0" dirty="0" smtClean="0"/>
              <a:t> </a:t>
            </a:r>
            <a:r>
              <a:rPr lang="de-DE" baseline="0" dirty="0" err="1" smtClean="0"/>
              <a:t>bars</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smaller</a:t>
            </a:r>
            <a:r>
              <a:rPr lang="de-DE" baseline="0" dirty="0" smtClean="0"/>
              <a:t> (</a:t>
            </a:r>
            <a:r>
              <a:rPr lang="de-DE" baseline="0" dirty="0" err="1" smtClean="0"/>
              <a:t>and</a:t>
            </a:r>
            <a:r>
              <a:rPr lang="de-DE" baseline="0" dirty="0" smtClean="0"/>
              <a:t> </a:t>
            </a:r>
            <a:r>
              <a:rPr lang="de-DE" baseline="0" dirty="0" err="1" smtClean="0"/>
              <a:t>stricter</a:t>
            </a:r>
            <a:r>
              <a:rPr lang="de-DE" baseline="0" dirty="0" smtClean="0"/>
              <a:t>) </a:t>
            </a:r>
            <a:r>
              <a:rPr lang="de-DE" baseline="0" dirty="0" err="1" smtClean="0"/>
              <a:t>the</a:t>
            </a:r>
            <a:r>
              <a:rPr lang="de-DE" baseline="0" dirty="0" smtClean="0"/>
              <a:t> p </a:t>
            </a:r>
            <a:r>
              <a:rPr lang="de-DE" baseline="0" dirty="0" err="1" smtClean="0"/>
              <a:t>value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less</a:t>
            </a:r>
            <a:r>
              <a:rPr lang="de-DE" baseline="0" dirty="0" smtClean="0"/>
              <a:t> </a:t>
            </a:r>
            <a:r>
              <a:rPr lang="de-DE" baseline="0" dirty="0" err="1" smtClean="0"/>
              <a:t>there</a:t>
            </a:r>
            <a:r>
              <a:rPr lang="de-DE" baseline="0" dirty="0" smtClean="0"/>
              <a:t> will </a:t>
            </a:r>
            <a:r>
              <a:rPr lang="de-DE" baseline="0" dirty="0" err="1" smtClean="0"/>
              <a:t>be</a:t>
            </a:r>
            <a:r>
              <a:rPr lang="de-DE" baseline="0" dirty="0" smtClean="0"/>
              <a:t> </a:t>
            </a:r>
            <a:r>
              <a:rPr lang="de-DE" baseline="0" dirty="0" err="1" smtClean="0"/>
              <a:t>found</a:t>
            </a:r>
            <a:r>
              <a:rPr lang="de-DE" baseline="0" dirty="0" smtClean="0"/>
              <a:t> in TFBS </a:t>
            </a:r>
            <a:r>
              <a:rPr lang="de-DE" baseline="0" dirty="0" err="1" smtClean="0"/>
              <a:t>scan</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way</a:t>
            </a:r>
            <a:r>
              <a:rPr lang="de-DE" baseline="0" dirty="0" smtClean="0"/>
              <a:t> </a:t>
            </a:r>
            <a:r>
              <a:rPr lang="de-DE" baseline="0" dirty="0" err="1" smtClean="0"/>
              <a:t>around</a:t>
            </a:r>
            <a:r>
              <a:rPr lang="de-DE" baseline="0" dirty="0" smtClean="0"/>
              <a:t>. On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plot</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similar</a:t>
            </a:r>
            <a:r>
              <a:rPr lang="de-DE" baseline="0" dirty="0" smtClean="0"/>
              <a:t> </a:t>
            </a:r>
            <a:r>
              <a:rPr lang="de-DE" baseline="0" dirty="0" err="1" smtClean="0"/>
              <a:t>results</a:t>
            </a:r>
            <a:r>
              <a:rPr lang="de-DE" baseline="0" dirty="0" smtClean="0"/>
              <a:t> </a:t>
            </a:r>
            <a:r>
              <a:rPr lang="de-DE" baseline="0" dirty="0" err="1" smtClean="0"/>
              <a:t>performing</a:t>
            </a:r>
            <a:r>
              <a:rPr lang="de-DE" baseline="0" dirty="0" smtClean="0"/>
              <a:t> </a:t>
            </a:r>
            <a:r>
              <a:rPr lang="de-DE" baseline="0" dirty="0" err="1" smtClean="0"/>
              <a:t>with</a:t>
            </a:r>
            <a:r>
              <a:rPr lang="de-DE" baseline="0" dirty="0" smtClean="0"/>
              <a:t> </a:t>
            </a:r>
            <a:r>
              <a:rPr lang="de-DE" baseline="0" dirty="0" err="1" smtClean="0"/>
              <a:t>moods</a:t>
            </a:r>
            <a:r>
              <a:rPr lang="de-DE" baseline="0" dirty="0" smtClean="0"/>
              <a:t>.</a:t>
            </a:r>
          </a:p>
          <a:p>
            <a:endParaRPr lang="de-DE" baseline="0" dirty="0" smtClean="0"/>
          </a:p>
          <a:p>
            <a:r>
              <a:rPr lang="de-DE" baseline="0" dirty="0" err="1" smtClean="0"/>
              <a:t>Finally</a:t>
            </a:r>
            <a:r>
              <a:rPr lang="de-DE" baseline="0" dirty="0" smtClean="0"/>
              <a:t> I </a:t>
            </a:r>
            <a:r>
              <a:rPr lang="de-DE" baseline="0" dirty="0" err="1" smtClean="0"/>
              <a:t>have</a:t>
            </a:r>
            <a:r>
              <a:rPr lang="de-DE" baseline="0" dirty="0" smtClean="0"/>
              <a:t> </a:t>
            </a:r>
            <a:r>
              <a:rPr lang="de-DE" baseline="0" dirty="0" err="1" smtClean="0"/>
              <a:t>count</a:t>
            </a:r>
            <a:r>
              <a:rPr lang="de-DE" baseline="0" dirty="0" smtClean="0"/>
              <a:t> </a:t>
            </a:r>
            <a:r>
              <a:rPr lang="de-DE" baseline="0" dirty="0" err="1" smtClean="0"/>
              <a:t>the</a:t>
            </a:r>
            <a:r>
              <a:rPr lang="de-DE" baseline="0" dirty="0" smtClean="0"/>
              <a:t> </a:t>
            </a:r>
            <a:r>
              <a:rPr lang="de-DE" baseline="0" dirty="0" err="1" smtClean="0"/>
              <a:t>mean</a:t>
            </a:r>
            <a:r>
              <a:rPr lang="de-DE" baseline="0" dirty="0" smtClean="0"/>
              <a:t> </a:t>
            </a:r>
            <a:r>
              <a:rPr lang="de-DE" baseline="0" dirty="0" err="1" smtClean="0"/>
              <a:t>for</a:t>
            </a:r>
            <a:r>
              <a:rPr lang="de-DE" baseline="0" dirty="0" smtClean="0"/>
              <a:t> </a:t>
            </a:r>
            <a:r>
              <a:rPr lang="de-DE" baseline="0" dirty="0" err="1" smtClean="0"/>
              <a:t>each</a:t>
            </a:r>
            <a:r>
              <a:rPr lang="de-DE" baseline="0" dirty="0" smtClean="0"/>
              <a:t> </a:t>
            </a:r>
            <a:r>
              <a:rPr lang="de-DE" baseline="0" dirty="0" err="1" smtClean="0"/>
              <a:t>run</a:t>
            </a:r>
            <a:r>
              <a:rPr lang="de-DE" baseline="0" dirty="0" smtClean="0"/>
              <a:t>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what</a:t>
            </a:r>
            <a:r>
              <a:rPr lang="de-DE" baseline="0" dirty="0" smtClean="0"/>
              <a:t> </a:t>
            </a:r>
            <a:r>
              <a:rPr lang="de-DE" baseline="0" dirty="0" err="1" smtClean="0"/>
              <a:t>conditions</a:t>
            </a:r>
            <a:r>
              <a:rPr lang="de-DE" baseline="0" dirty="0" smtClean="0"/>
              <a:t> </a:t>
            </a:r>
            <a:r>
              <a:rPr lang="de-DE" baseline="0" dirty="0" err="1" smtClean="0"/>
              <a:t>were</a:t>
            </a:r>
            <a:r>
              <a:rPr lang="de-DE" baseline="0" dirty="0" smtClean="0"/>
              <a:t> </a:t>
            </a:r>
            <a:r>
              <a:rPr lang="de-DE" baseline="0" dirty="0" err="1" smtClean="0"/>
              <a:t>the</a:t>
            </a:r>
            <a:r>
              <a:rPr lang="de-DE" baseline="0" dirty="0" smtClean="0"/>
              <a:t> best. </a:t>
            </a:r>
            <a:r>
              <a:rPr lang="de-DE" baseline="0" dirty="0" err="1" smtClean="0"/>
              <a:t>And</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as</a:t>
            </a:r>
            <a:r>
              <a:rPr lang="de-DE" baseline="0" dirty="0" smtClean="0"/>
              <a:t> </a:t>
            </a:r>
            <a:r>
              <a:rPr lang="de-DE" baseline="0" dirty="0" err="1" smtClean="0"/>
              <a:t>expected</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a:t>
            </a:r>
            <a:r>
              <a:rPr lang="de-DE" baseline="0" dirty="0" err="1" smtClean="0"/>
              <a:t>sensitivity</a:t>
            </a:r>
            <a:r>
              <a:rPr lang="de-DE" baseline="0" dirty="0" smtClean="0"/>
              <a:t> </a:t>
            </a:r>
            <a:r>
              <a:rPr lang="de-DE" baseline="0" dirty="0" err="1" smtClean="0"/>
              <a:t>performs</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lowest</a:t>
            </a:r>
            <a:r>
              <a:rPr lang="de-DE" baseline="0" dirty="0" smtClean="0"/>
              <a:t> p </a:t>
            </a:r>
            <a:r>
              <a:rPr lang="de-DE" baseline="0" dirty="0" err="1" smtClean="0"/>
              <a:t>value</a:t>
            </a:r>
            <a:r>
              <a:rPr lang="de-DE" baseline="0" dirty="0" smtClean="0"/>
              <a:t>, </a:t>
            </a:r>
            <a:r>
              <a:rPr lang="de-DE" baseline="0" dirty="0" err="1" smtClean="0"/>
              <a:t>because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much</a:t>
            </a:r>
            <a:r>
              <a:rPr lang="de-DE" baseline="0" dirty="0" smtClean="0"/>
              <a:t> </a:t>
            </a:r>
            <a:r>
              <a:rPr lang="de-DE" baseline="0" dirty="0" err="1" smtClean="0"/>
              <a:t>more</a:t>
            </a:r>
            <a:r>
              <a:rPr lang="de-DE" baseline="0" dirty="0" smtClean="0"/>
              <a:t> </a:t>
            </a:r>
            <a:r>
              <a:rPr lang="de-DE" baseline="0" dirty="0" err="1" smtClean="0"/>
              <a:t>reads</a:t>
            </a:r>
            <a:r>
              <a:rPr lang="de-DE" baseline="0" dirty="0" smtClean="0"/>
              <a:t> </a:t>
            </a:r>
            <a:r>
              <a:rPr lang="de-DE" baseline="0" dirty="0" err="1" smtClean="0"/>
              <a:t>found</a:t>
            </a:r>
            <a:r>
              <a:rPr lang="de-DE" baseline="0" dirty="0" smtClean="0"/>
              <a: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21</a:t>
            </a:fld>
            <a:endParaRPr lang="de-DE"/>
          </a:p>
        </p:txBody>
      </p:sp>
    </p:spTree>
    <p:extLst>
      <p:ext uri="{BB962C8B-B14F-4D97-AF65-F5344CB8AC3E}">
        <p14:creationId xmlns:p14="http://schemas.microsoft.com/office/powerpoint/2010/main" val="395016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So I </a:t>
            </a:r>
            <a:r>
              <a:rPr lang="de-DE" dirty="0" err="1" smtClean="0"/>
              <a:t>have</a:t>
            </a:r>
            <a:r>
              <a:rPr lang="de-DE" dirty="0" smtClean="0"/>
              <a:t> </a:t>
            </a:r>
            <a:r>
              <a:rPr lang="de-DE" dirty="0" err="1" smtClean="0"/>
              <a:t>made</a:t>
            </a:r>
            <a:r>
              <a:rPr lang="de-DE" dirty="0" smtClean="0"/>
              <a:t> </a:t>
            </a:r>
            <a:r>
              <a:rPr lang="de-DE" dirty="0" err="1" smtClean="0"/>
              <a:t>plots</a:t>
            </a:r>
            <a:r>
              <a:rPr lang="de-DE" dirty="0" smtClean="0"/>
              <a:t> </a:t>
            </a:r>
            <a:r>
              <a:rPr lang="de-DE" dirty="0" err="1" smtClean="0"/>
              <a:t>to</a:t>
            </a:r>
            <a:r>
              <a:rPr lang="de-DE" dirty="0" smtClean="0"/>
              <a:t> </a:t>
            </a:r>
            <a:r>
              <a:rPr lang="de-DE" dirty="0" err="1" smtClean="0"/>
              <a:t>compare</a:t>
            </a:r>
            <a:r>
              <a:rPr lang="de-DE" dirty="0" smtClean="0"/>
              <a:t> </a:t>
            </a:r>
            <a:r>
              <a:rPr lang="de-DE" dirty="0" err="1" smtClean="0"/>
              <a:t>the</a:t>
            </a:r>
            <a:r>
              <a:rPr lang="de-DE" dirty="0" smtClean="0"/>
              <a:t> </a:t>
            </a:r>
            <a:r>
              <a:rPr lang="de-DE" dirty="0" err="1" smtClean="0"/>
              <a:t>conditions</a:t>
            </a:r>
            <a:r>
              <a:rPr lang="de-DE" dirty="0" smtClean="0"/>
              <a:t>.</a:t>
            </a:r>
            <a:r>
              <a:rPr lang="de-D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Mention</a:t>
            </a:r>
            <a:r>
              <a:rPr lang="de-DE" baseline="0" dirty="0" smtClean="0"/>
              <a:t> </a:t>
            </a:r>
            <a:r>
              <a:rPr lang="de-DE" baseline="0" dirty="0" err="1" smtClean="0"/>
              <a:t>that</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always</a:t>
            </a:r>
            <a:r>
              <a:rPr lang="de-DE" baseline="0" dirty="0" smtClean="0"/>
              <a:t> </a:t>
            </a:r>
            <a:r>
              <a:rPr lang="de-DE" baseline="0" dirty="0" err="1" smtClean="0"/>
              <a:t>several</a:t>
            </a:r>
            <a:r>
              <a:rPr lang="de-DE" baseline="0" dirty="0" smtClean="0"/>
              <a:t> </a:t>
            </a:r>
            <a:r>
              <a:rPr lang="de-DE" baseline="0" dirty="0" err="1" smtClean="0"/>
              <a:t>motifs</a:t>
            </a:r>
            <a:r>
              <a:rPr lang="de-DE" baseline="0" dirty="0" smtClean="0"/>
              <a:t>, </a:t>
            </a:r>
            <a:r>
              <a:rPr lang="de-DE" baseline="0" dirty="0" err="1" smtClean="0"/>
              <a:t>that</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1.0 (such </a:t>
            </a:r>
            <a:r>
              <a:rPr lang="de-DE" baseline="0" dirty="0" err="1" smtClean="0"/>
              <a:t>as</a:t>
            </a:r>
            <a:r>
              <a:rPr lang="de-DE" baseline="0" dirty="0" smtClean="0"/>
              <a:t> CTCF_MA0139.1) </a:t>
            </a:r>
            <a:r>
              <a:rPr lang="de-DE" baseline="0" dirty="0" err="1" smtClean="0"/>
              <a:t>and</a:t>
            </a:r>
            <a:r>
              <a:rPr lang="de-DE" baseline="0" dirty="0" smtClean="0"/>
              <a:t> </a:t>
            </a:r>
            <a:r>
              <a:rPr lang="de-DE" baseline="0" dirty="0" err="1" smtClean="0"/>
              <a:t>those</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0.0 (such </a:t>
            </a:r>
            <a:r>
              <a:rPr lang="de-DE" baseline="0" dirty="0" err="1" smtClean="0"/>
              <a:t>as</a:t>
            </a:r>
            <a:r>
              <a:rPr lang="de-DE" baseline="0" dirty="0" smtClean="0"/>
              <a:t> Arid3a_MA0151.1). This </a:t>
            </a:r>
            <a:r>
              <a:rPr lang="de-DE" baseline="0" dirty="0" err="1" smtClean="0"/>
              <a:t>is</a:t>
            </a:r>
            <a:r>
              <a:rPr lang="de-DE" baseline="0" dirty="0" smtClean="0"/>
              <a:t> </a:t>
            </a:r>
            <a:r>
              <a:rPr lang="de-DE" baseline="0" dirty="0" err="1" smtClean="0"/>
              <a:t>because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a:t>
            </a:r>
            <a:r>
              <a:rPr lang="de-DE" baseline="0" dirty="0" err="1" smtClean="0"/>
              <a:t>them</a:t>
            </a:r>
            <a:r>
              <a:rPr lang="de-DE" baseline="0" dirty="0" smtClean="0"/>
              <a:t>. The </a:t>
            </a:r>
            <a:r>
              <a:rPr lang="de-DE" baseline="0" dirty="0" err="1" smtClean="0"/>
              <a:t>longer</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simplier</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to</a:t>
            </a:r>
            <a:r>
              <a:rPr lang="de-DE" baseline="0" dirty="0" smtClean="0"/>
              <a:t> find. The </a:t>
            </a:r>
            <a:r>
              <a:rPr lang="de-DE" baseline="0" dirty="0" err="1" smtClean="0"/>
              <a:t>length</a:t>
            </a:r>
            <a:r>
              <a:rPr lang="de-DE" baseline="0" dirty="0" smtClean="0"/>
              <a:t> </a:t>
            </a:r>
            <a:r>
              <a:rPr lang="de-DE" baseline="0" dirty="0" err="1" smtClean="0"/>
              <a:t>of</a:t>
            </a:r>
            <a:r>
              <a:rPr lang="de-DE" baseline="0" dirty="0" smtClean="0"/>
              <a:t> Arid3a </a:t>
            </a:r>
            <a:r>
              <a:rPr lang="de-DE" baseline="0" dirty="0" err="1" smtClean="0"/>
              <a:t>is</a:t>
            </a:r>
            <a:r>
              <a:rPr lang="de-DE" baseline="0" dirty="0" smtClean="0"/>
              <a:t> </a:t>
            </a:r>
            <a:r>
              <a:rPr lang="de-DE" baseline="0" dirty="0" err="1" smtClean="0"/>
              <a:t>only</a:t>
            </a:r>
            <a:r>
              <a:rPr lang="de-DE" baseline="0" dirty="0" smtClean="0"/>
              <a:t> 6, </a:t>
            </a:r>
            <a:r>
              <a:rPr lang="de-DE" baseline="0" dirty="0" err="1" smtClean="0"/>
              <a:t>while</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CTCF </a:t>
            </a:r>
            <a:r>
              <a:rPr lang="de-DE" baseline="0" dirty="0" err="1" smtClean="0"/>
              <a:t>is</a:t>
            </a:r>
            <a:r>
              <a:rPr lang="de-DE" baseline="0" dirty="0" smtClean="0"/>
              <a:t> 19. </a:t>
            </a:r>
            <a:r>
              <a:rPr lang="de-DE" baseline="0" dirty="0" err="1" smtClean="0"/>
              <a:t>That</a:t>
            </a:r>
            <a:r>
              <a:rPr lang="de-DE" baseline="0" dirty="0" smtClean="0"/>
              <a:t> was </a:t>
            </a:r>
            <a:r>
              <a:rPr lang="de-DE" baseline="0" dirty="0" err="1" smtClean="0"/>
              <a:t>our</a:t>
            </a:r>
            <a:r>
              <a:rPr lang="de-DE" baseline="0" dirty="0" smtClean="0"/>
              <a:t> </a:t>
            </a:r>
            <a:r>
              <a:rPr lang="de-DE" baseline="0" dirty="0" err="1" smtClean="0"/>
              <a:t>first</a:t>
            </a:r>
            <a:r>
              <a:rPr lang="de-DE" baseline="0" dirty="0" smtClean="0"/>
              <a:t> </a:t>
            </a:r>
            <a:r>
              <a:rPr lang="de-DE" baseline="0" dirty="0" err="1" smtClean="0"/>
              <a:t>conclusion</a:t>
            </a:r>
            <a:r>
              <a:rPr lang="de-DE" baseline="0" dirty="0" smtClean="0"/>
              <a:t>.</a:t>
            </a:r>
            <a:endParaRPr lang="de-DE" dirty="0" smtClean="0"/>
          </a:p>
          <a:p>
            <a:endParaRPr lang="de-DE" baseline="0" dirty="0" smtClean="0"/>
          </a:p>
          <a:p>
            <a:r>
              <a:rPr lang="de-DE" baseline="0" dirty="0" err="1" smtClean="0"/>
              <a:t>Here</a:t>
            </a:r>
            <a:r>
              <a:rPr lang="de-DE" baseline="0" dirty="0" smtClean="0"/>
              <a:t> </a:t>
            </a:r>
            <a:r>
              <a:rPr lang="de-DE" baseline="0" dirty="0" err="1" smtClean="0"/>
              <a:t>are</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and</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a:t>
            </a:r>
            <a:r>
              <a:rPr lang="de-DE" baseline="0" dirty="0" err="1" smtClean="0"/>
              <a:t>overlaps</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a:t>
            </a:r>
            <a:r>
              <a:rPr lang="de-DE" baseline="0" dirty="0" err="1" smtClean="0"/>
              <a:t>and</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but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bg</a:t>
            </a:r>
            <a:r>
              <a:rPr lang="de-DE" baseline="0" dirty="0" smtClean="0"/>
              <a:t>; </a:t>
            </a:r>
            <a:r>
              <a:rPr lang="de-DE" baseline="0" dirty="0" err="1" smtClean="0"/>
              <a:t>or</a:t>
            </a:r>
            <a:r>
              <a:rPr lang="de-DE" baseline="0" dirty="0" smtClean="0"/>
              <a:t> </a:t>
            </a:r>
            <a:r>
              <a:rPr lang="de-DE" baseline="0" dirty="0" err="1" smtClean="0"/>
              <a:t>comparison</a:t>
            </a:r>
            <a:r>
              <a:rPr lang="de-DE" baseline="0" dirty="0" smtClean="0"/>
              <a:t> in </a:t>
            </a:r>
            <a:r>
              <a:rPr lang="de-DE" baseline="0" dirty="0" err="1" smtClean="0"/>
              <a:t>usage</a:t>
            </a:r>
            <a:r>
              <a:rPr lang="de-DE" baseline="0" dirty="0" smtClean="0"/>
              <a:t> </a:t>
            </a:r>
            <a:r>
              <a:rPr lang="de-DE" baseline="0" dirty="0" err="1" smtClean="0"/>
              <a:t>of</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different p </a:t>
            </a:r>
            <a:r>
              <a:rPr lang="de-DE" baseline="0" dirty="0" err="1" smtClean="0"/>
              <a:t>values</a:t>
            </a:r>
            <a:r>
              <a:rPr lang="de-DE" baseline="0" dirty="0" smtClean="0"/>
              <a:t>. </a:t>
            </a:r>
          </a:p>
          <a:p>
            <a:r>
              <a:rPr lang="de-DE" baseline="0" dirty="0" err="1" smtClean="0"/>
              <a:t>Of</a:t>
            </a:r>
            <a:r>
              <a:rPr lang="de-DE" baseline="0" dirty="0" smtClean="0"/>
              <a:t> </a:t>
            </a:r>
            <a:r>
              <a:rPr lang="de-DE" baseline="0" dirty="0" err="1" smtClean="0"/>
              <a:t>course</a:t>
            </a:r>
            <a:r>
              <a:rPr lang="de-DE" baseline="0" dirty="0" smtClean="0"/>
              <a:t> I </a:t>
            </a:r>
            <a:r>
              <a:rPr lang="de-DE" baseline="0" dirty="0" err="1" smtClean="0"/>
              <a:t>have</a:t>
            </a:r>
            <a:r>
              <a:rPr lang="de-DE" baseline="0" dirty="0" smtClean="0"/>
              <a:t> also </a:t>
            </a:r>
            <a:r>
              <a:rPr lang="de-DE" baseline="0" dirty="0" err="1" smtClean="0"/>
              <a:t>made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motifs</a:t>
            </a:r>
            <a:r>
              <a:rPr lang="de-DE" baseline="0" dirty="0" smtClean="0"/>
              <a:t>, so </a:t>
            </a:r>
            <a:r>
              <a:rPr lang="de-DE" baseline="0" dirty="0" err="1" smtClean="0"/>
              <a:t>that</a:t>
            </a:r>
            <a:r>
              <a:rPr lang="de-DE" baseline="0" dirty="0" smtClean="0"/>
              <a:t> </a:t>
            </a:r>
            <a:r>
              <a:rPr lang="de-DE" baseline="0" dirty="0" err="1" smtClean="0"/>
              <a:t>one</a:t>
            </a:r>
            <a:r>
              <a:rPr lang="de-DE" baseline="0" dirty="0" smtClean="0"/>
              <a:t> </a:t>
            </a:r>
            <a:r>
              <a:rPr lang="de-DE" baseline="0" dirty="0" err="1" smtClean="0"/>
              <a:t>can</a:t>
            </a:r>
            <a:r>
              <a:rPr lang="de-DE" baseline="0" dirty="0" smtClean="0"/>
              <a:t> </a:t>
            </a:r>
            <a:r>
              <a:rPr lang="de-DE" baseline="0" dirty="0" err="1" smtClean="0"/>
              <a:t>easily</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a:t>
            </a:r>
            <a:r>
              <a:rPr lang="de-DE" baseline="0" dirty="0" err="1" smtClean="0"/>
              <a:t>while</a:t>
            </a:r>
            <a:r>
              <a:rPr lang="de-DE" baseline="0" dirty="0" smtClean="0"/>
              <a:t> </a:t>
            </a:r>
            <a:r>
              <a:rPr lang="de-DE" baseline="0" dirty="0" err="1" smtClean="0"/>
              <a:t>setting</a:t>
            </a:r>
            <a:r>
              <a:rPr lang="de-DE" baseline="0" dirty="0" smtClean="0"/>
              <a:t> different </a:t>
            </a:r>
            <a:r>
              <a:rPr lang="de-DE" baseline="0" dirty="0" err="1" smtClean="0"/>
              <a:t>parameters</a:t>
            </a:r>
            <a:r>
              <a:rPr lang="de-DE" baseline="0" dirty="0" smtClean="0"/>
              <a:t>.</a:t>
            </a:r>
          </a:p>
          <a:p>
            <a:r>
              <a:rPr lang="de-DE" baseline="0" dirty="0" smtClean="0"/>
              <a:t>On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plot</a:t>
            </a:r>
            <a:r>
              <a:rPr lang="de-DE" baseline="0" dirty="0" smtClean="0"/>
              <a:t> </a:t>
            </a:r>
            <a:r>
              <a:rPr lang="de-DE" baseline="0" dirty="0" err="1" smtClean="0"/>
              <a:t>with</a:t>
            </a:r>
            <a:r>
              <a:rPr lang="de-DE" baseline="0" dirty="0" smtClean="0"/>
              <a:t> </a:t>
            </a:r>
            <a:r>
              <a:rPr lang="de-DE" baseline="0" dirty="0" err="1" smtClean="0"/>
              <a:t>blue</a:t>
            </a:r>
            <a:r>
              <a:rPr lang="de-DE" baseline="0" dirty="0" smtClean="0"/>
              <a:t> </a:t>
            </a:r>
            <a:r>
              <a:rPr lang="de-DE" baseline="0" dirty="0" err="1" smtClean="0"/>
              <a:t>bars</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smaller</a:t>
            </a:r>
            <a:r>
              <a:rPr lang="de-DE" baseline="0" dirty="0" smtClean="0"/>
              <a:t> (</a:t>
            </a:r>
            <a:r>
              <a:rPr lang="de-DE" baseline="0" dirty="0" err="1" smtClean="0"/>
              <a:t>and</a:t>
            </a:r>
            <a:r>
              <a:rPr lang="de-DE" baseline="0" dirty="0" smtClean="0"/>
              <a:t> </a:t>
            </a:r>
            <a:r>
              <a:rPr lang="de-DE" baseline="0" dirty="0" err="1" smtClean="0"/>
              <a:t>stricter</a:t>
            </a:r>
            <a:r>
              <a:rPr lang="de-DE" baseline="0" dirty="0" smtClean="0"/>
              <a:t>) </a:t>
            </a:r>
            <a:r>
              <a:rPr lang="de-DE" baseline="0" dirty="0" err="1" smtClean="0"/>
              <a:t>the</a:t>
            </a:r>
            <a:r>
              <a:rPr lang="de-DE" baseline="0" dirty="0" smtClean="0"/>
              <a:t> p </a:t>
            </a:r>
            <a:r>
              <a:rPr lang="de-DE" baseline="0" dirty="0" err="1" smtClean="0"/>
              <a:t>value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less</a:t>
            </a:r>
            <a:r>
              <a:rPr lang="de-DE" baseline="0" dirty="0" smtClean="0"/>
              <a:t> </a:t>
            </a:r>
            <a:r>
              <a:rPr lang="de-DE" baseline="0" dirty="0" err="1" smtClean="0"/>
              <a:t>there</a:t>
            </a:r>
            <a:r>
              <a:rPr lang="de-DE" baseline="0" dirty="0" smtClean="0"/>
              <a:t> will </a:t>
            </a:r>
            <a:r>
              <a:rPr lang="de-DE" baseline="0" dirty="0" err="1" smtClean="0"/>
              <a:t>be</a:t>
            </a:r>
            <a:r>
              <a:rPr lang="de-DE" baseline="0" dirty="0" smtClean="0"/>
              <a:t> </a:t>
            </a:r>
            <a:r>
              <a:rPr lang="de-DE" baseline="0" dirty="0" err="1" smtClean="0"/>
              <a:t>found</a:t>
            </a:r>
            <a:r>
              <a:rPr lang="de-DE" baseline="0" dirty="0" smtClean="0"/>
              <a:t> in TFBS </a:t>
            </a:r>
            <a:r>
              <a:rPr lang="de-DE" baseline="0" dirty="0" err="1" smtClean="0"/>
              <a:t>scan</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way</a:t>
            </a:r>
            <a:r>
              <a:rPr lang="de-DE" baseline="0" dirty="0" smtClean="0"/>
              <a:t> </a:t>
            </a:r>
            <a:r>
              <a:rPr lang="de-DE" baseline="0" dirty="0" err="1" smtClean="0"/>
              <a:t>around</a:t>
            </a:r>
            <a:r>
              <a:rPr lang="de-DE" baseline="0" dirty="0" smtClean="0"/>
              <a:t>. On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plot</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similar</a:t>
            </a:r>
            <a:r>
              <a:rPr lang="de-DE" baseline="0" dirty="0" smtClean="0"/>
              <a:t> </a:t>
            </a:r>
            <a:r>
              <a:rPr lang="de-DE" baseline="0" dirty="0" err="1" smtClean="0"/>
              <a:t>results</a:t>
            </a:r>
            <a:r>
              <a:rPr lang="de-DE" baseline="0" dirty="0" smtClean="0"/>
              <a:t> </a:t>
            </a:r>
            <a:r>
              <a:rPr lang="de-DE" baseline="0" dirty="0" err="1" smtClean="0"/>
              <a:t>performing</a:t>
            </a:r>
            <a:r>
              <a:rPr lang="de-DE" baseline="0" dirty="0" smtClean="0"/>
              <a:t> </a:t>
            </a:r>
            <a:r>
              <a:rPr lang="de-DE" baseline="0" dirty="0" err="1" smtClean="0"/>
              <a:t>with</a:t>
            </a:r>
            <a:r>
              <a:rPr lang="de-DE" baseline="0" dirty="0" smtClean="0"/>
              <a:t> </a:t>
            </a:r>
            <a:r>
              <a:rPr lang="de-DE" baseline="0" dirty="0" err="1" smtClean="0"/>
              <a:t>moods</a:t>
            </a:r>
            <a:r>
              <a:rPr lang="de-DE" baseline="0" dirty="0" smtClean="0"/>
              <a:t>.</a:t>
            </a:r>
          </a:p>
          <a:p>
            <a:endParaRPr lang="de-DE" baseline="0" dirty="0" smtClean="0"/>
          </a:p>
          <a:p>
            <a:r>
              <a:rPr lang="de-DE" baseline="0" dirty="0" err="1" smtClean="0"/>
              <a:t>Finally</a:t>
            </a:r>
            <a:r>
              <a:rPr lang="de-DE" baseline="0" dirty="0" smtClean="0"/>
              <a:t> I </a:t>
            </a:r>
            <a:r>
              <a:rPr lang="de-DE" baseline="0" dirty="0" err="1" smtClean="0"/>
              <a:t>have</a:t>
            </a:r>
            <a:r>
              <a:rPr lang="de-DE" baseline="0" dirty="0" smtClean="0"/>
              <a:t> </a:t>
            </a:r>
            <a:r>
              <a:rPr lang="de-DE" baseline="0" dirty="0" err="1" smtClean="0"/>
              <a:t>count</a:t>
            </a:r>
            <a:r>
              <a:rPr lang="de-DE" baseline="0" dirty="0" smtClean="0"/>
              <a:t> </a:t>
            </a:r>
            <a:r>
              <a:rPr lang="de-DE" baseline="0" dirty="0" err="1" smtClean="0"/>
              <a:t>the</a:t>
            </a:r>
            <a:r>
              <a:rPr lang="de-DE" baseline="0" dirty="0" smtClean="0"/>
              <a:t> </a:t>
            </a:r>
            <a:r>
              <a:rPr lang="de-DE" baseline="0" dirty="0" err="1" smtClean="0"/>
              <a:t>mean</a:t>
            </a:r>
            <a:r>
              <a:rPr lang="de-DE" baseline="0" dirty="0" smtClean="0"/>
              <a:t> </a:t>
            </a:r>
            <a:r>
              <a:rPr lang="de-DE" baseline="0" dirty="0" err="1" smtClean="0"/>
              <a:t>for</a:t>
            </a:r>
            <a:r>
              <a:rPr lang="de-DE" baseline="0" dirty="0" smtClean="0"/>
              <a:t> </a:t>
            </a:r>
            <a:r>
              <a:rPr lang="de-DE" baseline="0" dirty="0" err="1" smtClean="0"/>
              <a:t>each</a:t>
            </a:r>
            <a:r>
              <a:rPr lang="de-DE" baseline="0" dirty="0" smtClean="0"/>
              <a:t> </a:t>
            </a:r>
            <a:r>
              <a:rPr lang="de-DE" baseline="0" dirty="0" err="1" smtClean="0"/>
              <a:t>run</a:t>
            </a:r>
            <a:r>
              <a:rPr lang="de-DE" baseline="0" dirty="0" smtClean="0"/>
              <a:t>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what</a:t>
            </a:r>
            <a:r>
              <a:rPr lang="de-DE" baseline="0" dirty="0" smtClean="0"/>
              <a:t> </a:t>
            </a:r>
            <a:r>
              <a:rPr lang="de-DE" baseline="0" dirty="0" err="1" smtClean="0"/>
              <a:t>conditions</a:t>
            </a:r>
            <a:r>
              <a:rPr lang="de-DE" baseline="0" dirty="0" smtClean="0"/>
              <a:t> </a:t>
            </a:r>
            <a:r>
              <a:rPr lang="de-DE" baseline="0" dirty="0" err="1" smtClean="0"/>
              <a:t>were</a:t>
            </a:r>
            <a:r>
              <a:rPr lang="de-DE" baseline="0" dirty="0" smtClean="0"/>
              <a:t> </a:t>
            </a:r>
            <a:r>
              <a:rPr lang="de-DE" baseline="0" dirty="0" err="1" smtClean="0"/>
              <a:t>the</a:t>
            </a:r>
            <a:r>
              <a:rPr lang="de-DE" baseline="0" dirty="0" smtClean="0"/>
              <a:t> best. </a:t>
            </a:r>
            <a:r>
              <a:rPr lang="de-DE" baseline="0" dirty="0" err="1" smtClean="0"/>
              <a:t>And</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as</a:t>
            </a:r>
            <a:r>
              <a:rPr lang="de-DE" baseline="0" dirty="0" smtClean="0"/>
              <a:t> </a:t>
            </a:r>
            <a:r>
              <a:rPr lang="de-DE" baseline="0" dirty="0" err="1" smtClean="0"/>
              <a:t>expected</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a:t>
            </a:r>
            <a:r>
              <a:rPr lang="de-DE" baseline="0" dirty="0" err="1" smtClean="0"/>
              <a:t>sensitivity</a:t>
            </a:r>
            <a:r>
              <a:rPr lang="de-DE" baseline="0" dirty="0" smtClean="0"/>
              <a:t> </a:t>
            </a:r>
            <a:r>
              <a:rPr lang="de-DE" baseline="0" dirty="0" err="1" smtClean="0"/>
              <a:t>performs</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lowest</a:t>
            </a:r>
            <a:r>
              <a:rPr lang="de-DE" baseline="0" dirty="0" smtClean="0"/>
              <a:t> p </a:t>
            </a:r>
            <a:r>
              <a:rPr lang="de-DE" baseline="0" dirty="0" err="1" smtClean="0"/>
              <a:t>value</a:t>
            </a:r>
            <a:r>
              <a:rPr lang="de-DE" baseline="0" dirty="0" smtClean="0"/>
              <a:t>, </a:t>
            </a:r>
            <a:r>
              <a:rPr lang="de-DE" baseline="0" dirty="0" err="1" smtClean="0"/>
              <a:t>because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much</a:t>
            </a:r>
            <a:r>
              <a:rPr lang="de-DE" baseline="0" dirty="0" smtClean="0"/>
              <a:t> </a:t>
            </a:r>
            <a:r>
              <a:rPr lang="de-DE" baseline="0" dirty="0" err="1" smtClean="0"/>
              <a:t>more</a:t>
            </a:r>
            <a:r>
              <a:rPr lang="de-DE" baseline="0" dirty="0" smtClean="0"/>
              <a:t> </a:t>
            </a:r>
            <a:r>
              <a:rPr lang="de-DE" baseline="0" dirty="0" err="1" smtClean="0"/>
              <a:t>reads</a:t>
            </a:r>
            <a:r>
              <a:rPr lang="de-DE" baseline="0" dirty="0" smtClean="0"/>
              <a:t> </a:t>
            </a:r>
            <a:r>
              <a:rPr lang="de-DE" baseline="0" dirty="0" err="1" smtClean="0"/>
              <a:t>found</a:t>
            </a:r>
            <a:r>
              <a:rPr lang="de-DE" baseline="0" dirty="0" smtClean="0"/>
              <a: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22</a:t>
            </a:fld>
            <a:endParaRPr lang="de-DE"/>
          </a:p>
        </p:txBody>
      </p:sp>
    </p:spTree>
    <p:extLst>
      <p:ext uri="{BB962C8B-B14F-4D97-AF65-F5344CB8AC3E}">
        <p14:creationId xmlns:p14="http://schemas.microsoft.com/office/powerpoint/2010/main" val="395016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So I </a:t>
            </a:r>
            <a:r>
              <a:rPr lang="de-DE" dirty="0" err="1" smtClean="0"/>
              <a:t>have</a:t>
            </a:r>
            <a:r>
              <a:rPr lang="de-DE" dirty="0" smtClean="0"/>
              <a:t> </a:t>
            </a:r>
            <a:r>
              <a:rPr lang="de-DE" dirty="0" err="1" smtClean="0"/>
              <a:t>made</a:t>
            </a:r>
            <a:r>
              <a:rPr lang="de-DE" dirty="0" smtClean="0"/>
              <a:t> </a:t>
            </a:r>
            <a:r>
              <a:rPr lang="de-DE" dirty="0" err="1" smtClean="0"/>
              <a:t>plots</a:t>
            </a:r>
            <a:r>
              <a:rPr lang="de-DE" dirty="0" smtClean="0"/>
              <a:t> </a:t>
            </a:r>
            <a:r>
              <a:rPr lang="de-DE" dirty="0" err="1" smtClean="0"/>
              <a:t>to</a:t>
            </a:r>
            <a:r>
              <a:rPr lang="de-DE" dirty="0" smtClean="0"/>
              <a:t> </a:t>
            </a:r>
            <a:r>
              <a:rPr lang="de-DE" dirty="0" err="1" smtClean="0"/>
              <a:t>compare</a:t>
            </a:r>
            <a:r>
              <a:rPr lang="de-DE" dirty="0" smtClean="0"/>
              <a:t> </a:t>
            </a:r>
            <a:r>
              <a:rPr lang="de-DE" dirty="0" err="1" smtClean="0"/>
              <a:t>the</a:t>
            </a:r>
            <a:r>
              <a:rPr lang="de-DE" dirty="0" smtClean="0"/>
              <a:t> </a:t>
            </a:r>
            <a:r>
              <a:rPr lang="de-DE" dirty="0" err="1" smtClean="0"/>
              <a:t>conditions</a:t>
            </a:r>
            <a:r>
              <a:rPr lang="de-DE" dirty="0" smtClean="0"/>
              <a:t>.</a:t>
            </a:r>
            <a:r>
              <a:rPr lang="de-D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Mention</a:t>
            </a:r>
            <a:r>
              <a:rPr lang="de-DE" baseline="0" dirty="0" smtClean="0"/>
              <a:t> </a:t>
            </a:r>
            <a:r>
              <a:rPr lang="de-DE" baseline="0" dirty="0" err="1" smtClean="0"/>
              <a:t>that</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always</a:t>
            </a:r>
            <a:r>
              <a:rPr lang="de-DE" baseline="0" dirty="0" smtClean="0"/>
              <a:t> </a:t>
            </a:r>
            <a:r>
              <a:rPr lang="de-DE" baseline="0" dirty="0" err="1" smtClean="0"/>
              <a:t>several</a:t>
            </a:r>
            <a:r>
              <a:rPr lang="de-DE" baseline="0" dirty="0" smtClean="0"/>
              <a:t> </a:t>
            </a:r>
            <a:r>
              <a:rPr lang="de-DE" baseline="0" dirty="0" err="1" smtClean="0"/>
              <a:t>motifs</a:t>
            </a:r>
            <a:r>
              <a:rPr lang="de-DE" baseline="0" dirty="0" smtClean="0"/>
              <a:t>, </a:t>
            </a:r>
            <a:r>
              <a:rPr lang="de-DE" baseline="0" dirty="0" err="1" smtClean="0"/>
              <a:t>that</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1.0 (such </a:t>
            </a:r>
            <a:r>
              <a:rPr lang="de-DE" baseline="0" dirty="0" err="1" smtClean="0"/>
              <a:t>as</a:t>
            </a:r>
            <a:r>
              <a:rPr lang="de-DE" baseline="0" dirty="0" smtClean="0"/>
              <a:t> CTCF_MA0139.1) </a:t>
            </a:r>
            <a:r>
              <a:rPr lang="de-DE" baseline="0" dirty="0" err="1" smtClean="0"/>
              <a:t>and</a:t>
            </a:r>
            <a:r>
              <a:rPr lang="de-DE" baseline="0" dirty="0" smtClean="0"/>
              <a:t> </a:t>
            </a:r>
            <a:r>
              <a:rPr lang="de-DE" baseline="0" dirty="0" err="1" smtClean="0"/>
              <a:t>those</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0.0 (such </a:t>
            </a:r>
            <a:r>
              <a:rPr lang="de-DE" baseline="0" dirty="0" err="1" smtClean="0"/>
              <a:t>as</a:t>
            </a:r>
            <a:r>
              <a:rPr lang="de-DE" baseline="0" dirty="0" smtClean="0"/>
              <a:t> Arid3a_MA0151.1). This </a:t>
            </a:r>
            <a:r>
              <a:rPr lang="de-DE" baseline="0" dirty="0" err="1" smtClean="0"/>
              <a:t>is</a:t>
            </a:r>
            <a:r>
              <a:rPr lang="de-DE" baseline="0" dirty="0" smtClean="0"/>
              <a:t> </a:t>
            </a:r>
            <a:r>
              <a:rPr lang="de-DE" baseline="0" dirty="0" err="1" smtClean="0"/>
              <a:t>because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a:t>
            </a:r>
            <a:r>
              <a:rPr lang="de-DE" baseline="0" dirty="0" err="1" smtClean="0"/>
              <a:t>them</a:t>
            </a:r>
            <a:r>
              <a:rPr lang="de-DE" baseline="0" dirty="0" smtClean="0"/>
              <a:t>. The </a:t>
            </a:r>
            <a:r>
              <a:rPr lang="de-DE" baseline="0" dirty="0" err="1" smtClean="0"/>
              <a:t>longer</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simplier</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to</a:t>
            </a:r>
            <a:r>
              <a:rPr lang="de-DE" baseline="0" dirty="0" smtClean="0"/>
              <a:t> find. The </a:t>
            </a:r>
            <a:r>
              <a:rPr lang="de-DE" baseline="0" dirty="0" err="1" smtClean="0"/>
              <a:t>length</a:t>
            </a:r>
            <a:r>
              <a:rPr lang="de-DE" baseline="0" dirty="0" smtClean="0"/>
              <a:t> </a:t>
            </a:r>
            <a:r>
              <a:rPr lang="de-DE" baseline="0" dirty="0" err="1" smtClean="0"/>
              <a:t>of</a:t>
            </a:r>
            <a:r>
              <a:rPr lang="de-DE" baseline="0" dirty="0" smtClean="0"/>
              <a:t> Arid3a </a:t>
            </a:r>
            <a:r>
              <a:rPr lang="de-DE" baseline="0" dirty="0" err="1" smtClean="0"/>
              <a:t>is</a:t>
            </a:r>
            <a:r>
              <a:rPr lang="de-DE" baseline="0" dirty="0" smtClean="0"/>
              <a:t> </a:t>
            </a:r>
            <a:r>
              <a:rPr lang="de-DE" baseline="0" dirty="0" err="1" smtClean="0"/>
              <a:t>only</a:t>
            </a:r>
            <a:r>
              <a:rPr lang="de-DE" baseline="0" dirty="0" smtClean="0"/>
              <a:t> 6, </a:t>
            </a:r>
            <a:r>
              <a:rPr lang="de-DE" baseline="0" dirty="0" err="1" smtClean="0"/>
              <a:t>while</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CTCF </a:t>
            </a:r>
            <a:r>
              <a:rPr lang="de-DE" baseline="0" dirty="0" err="1" smtClean="0"/>
              <a:t>is</a:t>
            </a:r>
            <a:r>
              <a:rPr lang="de-DE" baseline="0" dirty="0" smtClean="0"/>
              <a:t> 19. </a:t>
            </a:r>
            <a:r>
              <a:rPr lang="de-DE" baseline="0" dirty="0" err="1" smtClean="0"/>
              <a:t>That</a:t>
            </a:r>
            <a:r>
              <a:rPr lang="de-DE" baseline="0" dirty="0" smtClean="0"/>
              <a:t> was </a:t>
            </a:r>
            <a:r>
              <a:rPr lang="de-DE" baseline="0" dirty="0" err="1" smtClean="0"/>
              <a:t>our</a:t>
            </a:r>
            <a:r>
              <a:rPr lang="de-DE" baseline="0" dirty="0" smtClean="0"/>
              <a:t> </a:t>
            </a:r>
            <a:r>
              <a:rPr lang="de-DE" baseline="0" dirty="0" err="1" smtClean="0"/>
              <a:t>first</a:t>
            </a:r>
            <a:r>
              <a:rPr lang="de-DE" baseline="0" dirty="0" smtClean="0"/>
              <a:t> </a:t>
            </a:r>
            <a:r>
              <a:rPr lang="de-DE" baseline="0" dirty="0" err="1" smtClean="0"/>
              <a:t>conclusion</a:t>
            </a:r>
            <a:r>
              <a:rPr lang="de-DE" baseline="0" dirty="0" smtClean="0"/>
              <a:t>.</a:t>
            </a:r>
            <a:endParaRPr lang="de-DE" dirty="0" smtClean="0"/>
          </a:p>
          <a:p>
            <a:endParaRPr lang="de-DE" baseline="0" dirty="0" smtClean="0"/>
          </a:p>
          <a:p>
            <a:r>
              <a:rPr lang="de-DE" baseline="0" dirty="0" err="1" smtClean="0"/>
              <a:t>Here</a:t>
            </a:r>
            <a:r>
              <a:rPr lang="de-DE" baseline="0" dirty="0" smtClean="0"/>
              <a:t> </a:t>
            </a:r>
            <a:r>
              <a:rPr lang="de-DE" baseline="0" dirty="0" err="1" smtClean="0"/>
              <a:t>are</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and</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a:t>
            </a:r>
            <a:r>
              <a:rPr lang="de-DE" baseline="0" dirty="0" err="1" smtClean="0"/>
              <a:t>overlaps</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a:t>
            </a:r>
            <a:r>
              <a:rPr lang="de-DE" baseline="0" dirty="0" err="1" smtClean="0"/>
              <a:t>and</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but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bg</a:t>
            </a:r>
            <a:r>
              <a:rPr lang="de-DE" baseline="0" dirty="0" smtClean="0"/>
              <a:t>; </a:t>
            </a:r>
            <a:r>
              <a:rPr lang="de-DE" baseline="0" dirty="0" err="1" smtClean="0"/>
              <a:t>or</a:t>
            </a:r>
            <a:r>
              <a:rPr lang="de-DE" baseline="0" dirty="0" smtClean="0"/>
              <a:t> </a:t>
            </a:r>
            <a:r>
              <a:rPr lang="de-DE" baseline="0" dirty="0" err="1" smtClean="0"/>
              <a:t>comparison</a:t>
            </a:r>
            <a:r>
              <a:rPr lang="de-DE" baseline="0" dirty="0" smtClean="0"/>
              <a:t> in </a:t>
            </a:r>
            <a:r>
              <a:rPr lang="de-DE" baseline="0" dirty="0" err="1" smtClean="0"/>
              <a:t>usage</a:t>
            </a:r>
            <a:r>
              <a:rPr lang="de-DE" baseline="0" dirty="0" smtClean="0"/>
              <a:t> </a:t>
            </a:r>
            <a:r>
              <a:rPr lang="de-DE" baseline="0" dirty="0" err="1" smtClean="0"/>
              <a:t>of</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different p </a:t>
            </a:r>
            <a:r>
              <a:rPr lang="de-DE" baseline="0" dirty="0" err="1" smtClean="0"/>
              <a:t>values</a:t>
            </a:r>
            <a:r>
              <a:rPr lang="de-DE" baseline="0" dirty="0" smtClean="0"/>
              <a:t>. </a:t>
            </a:r>
          </a:p>
          <a:p>
            <a:r>
              <a:rPr lang="de-DE" baseline="0" dirty="0" err="1" smtClean="0"/>
              <a:t>Of</a:t>
            </a:r>
            <a:r>
              <a:rPr lang="de-DE" baseline="0" dirty="0" smtClean="0"/>
              <a:t> </a:t>
            </a:r>
            <a:r>
              <a:rPr lang="de-DE" baseline="0" dirty="0" err="1" smtClean="0"/>
              <a:t>course</a:t>
            </a:r>
            <a:r>
              <a:rPr lang="de-DE" baseline="0" dirty="0" smtClean="0"/>
              <a:t> I </a:t>
            </a:r>
            <a:r>
              <a:rPr lang="de-DE" baseline="0" dirty="0" err="1" smtClean="0"/>
              <a:t>have</a:t>
            </a:r>
            <a:r>
              <a:rPr lang="de-DE" baseline="0" dirty="0" smtClean="0"/>
              <a:t> also </a:t>
            </a:r>
            <a:r>
              <a:rPr lang="de-DE" baseline="0" dirty="0" err="1" smtClean="0"/>
              <a:t>made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motifs</a:t>
            </a:r>
            <a:r>
              <a:rPr lang="de-DE" baseline="0" dirty="0" smtClean="0"/>
              <a:t>, so </a:t>
            </a:r>
            <a:r>
              <a:rPr lang="de-DE" baseline="0" dirty="0" err="1" smtClean="0"/>
              <a:t>that</a:t>
            </a:r>
            <a:r>
              <a:rPr lang="de-DE" baseline="0" dirty="0" smtClean="0"/>
              <a:t> </a:t>
            </a:r>
            <a:r>
              <a:rPr lang="de-DE" baseline="0" dirty="0" err="1" smtClean="0"/>
              <a:t>one</a:t>
            </a:r>
            <a:r>
              <a:rPr lang="de-DE" baseline="0" dirty="0" smtClean="0"/>
              <a:t> </a:t>
            </a:r>
            <a:r>
              <a:rPr lang="de-DE" baseline="0" dirty="0" err="1" smtClean="0"/>
              <a:t>can</a:t>
            </a:r>
            <a:r>
              <a:rPr lang="de-DE" baseline="0" dirty="0" smtClean="0"/>
              <a:t> </a:t>
            </a:r>
            <a:r>
              <a:rPr lang="de-DE" baseline="0" dirty="0" err="1" smtClean="0"/>
              <a:t>easily</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a:t>
            </a:r>
            <a:r>
              <a:rPr lang="de-DE" baseline="0" dirty="0" err="1" smtClean="0"/>
              <a:t>while</a:t>
            </a:r>
            <a:r>
              <a:rPr lang="de-DE" baseline="0" dirty="0" smtClean="0"/>
              <a:t> </a:t>
            </a:r>
            <a:r>
              <a:rPr lang="de-DE" baseline="0" dirty="0" err="1" smtClean="0"/>
              <a:t>setting</a:t>
            </a:r>
            <a:r>
              <a:rPr lang="de-DE" baseline="0" dirty="0" smtClean="0"/>
              <a:t> different </a:t>
            </a:r>
            <a:r>
              <a:rPr lang="de-DE" baseline="0" dirty="0" err="1" smtClean="0"/>
              <a:t>parameters</a:t>
            </a:r>
            <a:r>
              <a:rPr lang="de-DE" baseline="0" dirty="0" smtClean="0"/>
              <a:t>.</a:t>
            </a:r>
          </a:p>
          <a:p>
            <a:r>
              <a:rPr lang="de-DE" baseline="0" dirty="0" smtClean="0"/>
              <a:t>On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plot</a:t>
            </a:r>
            <a:r>
              <a:rPr lang="de-DE" baseline="0" dirty="0" smtClean="0"/>
              <a:t> </a:t>
            </a:r>
            <a:r>
              <a:rPr lang="de-DE" baseline="0" dirty="0" err="1" smtClean="0"/>
              <a:t>with</a:t>
            </a:r>
            <a:r>
              <a:rPr lang="de-DE" baseline="0" dirty="0" smtClean="0"/>
              <a:t> </a:t>
            </a:r>
            <a:r>
              <a:rPr lang="de-DE" baseline="0" dirty="0" err="1" smtClean="0"/>
              <a:t>blue</a:t>
            </a:r>
            <a:r>
              <a:rPr lang="de-DE" baseline="0" dirty="0" smtClean="0"/>
              <a:t> </a:t>
            </a:r>
            <a:r>
              <a:rPr lang="de-DE" baseline="0" dirty="0" err="1" smtClean="0"/>
              <a:t>bars</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smaller</a:t>
            </a:r>
            <a:r>
              <a:rPr lang="de-DE" baseline="0" dirty="0" smtClean="0"/>
              <a:t> (</a:t>
            </a:r>
            <a:r>
              <a:rPr lang="de-DE" baseline="0" dirty="0" err="1" smtClean="0"/>
              <a:t>and</a:t>
            </a:r>
            <a:r>
              <a:rPr lang="de-DE" baseline="0" dirty="0" smtClean="0"/>
              <a:t> </a:t>
            </a:r>
            <a:r>
              <a:rPr lang="de-DE" baseline="0" dirty="0" err="1" smtClean="0"/>
              <a:t>stricter</a:t>
            </a:r>
            <a:r>
              <a:rPr lang="de-DE" baseline="0" dirty="0" smtClean="0"/>
              <a:t>) </a:t>
            </a:r>
            <a:r>
              <a:rPr lang="de-DE" baseline="0" dirty="0" err="1" smtClean="0"/>
              <a:t>the</a:t>
            </a:r>
            <a:r>
              <a:rPr lang="de-DE" baseline="0" dirty="0" smtClean="0"/>
              <a:t> p </a:t>
            </a:r>
            <a:r>
              <a:rPr lang="de-DE" baseline="0" dirty="0" err="1" smtClean="0"/>
              <a:t>value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less</a:t>
            </a:r>
            <a:r>
              <a:rPr lang="de-DE" baseline="0" dirty="0" smtClean="0"/>
              <a:t> </a:t>
            </a:r>
            <a:r>
              <a:rPr lang="de-DE" baseline="0" dirty="0" err="1" smtClean="0"/>
              <a:t>there</a:t>
            </a:r>
            <a:r>
              <a:rPr lang="de-DE" baseline="0" dirty="0" smtClean="0"/>
              <a:t> will </a:t>
            </a:r>
            <a:r>
              <a:rPr lang="de-DE" baseline="0" dirty="0" err="1" smtClean="0"/>
              <a:t>be</a:t>
            </a:r>
            <a:r>
              <a:rPr lang="de-DE" baseline="0" dirty="0" smtClean="0"/>
              <a:t> </a:t>
            </a:r>
            <a:r>
              <a:rPr lang="de-DE" baseline="0" dirty="0" err="1" smtClean="0"/>
              <a:t>found</a:t>
            </a:r>
            <a:r>
              <a:rPr lang="de-DE" baseline="0" dirty="0" smtClean="0"/>
              <a:t> in TFBS </a:t>
            </a:r>
            <a:r>
              <a:rPr lang="de-DE" baseline="0" dirty="0" err="1" smtClean="0"/>
              <a:t>scan</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way</a:t>
            </a:r>
            <a:r>
              <a:rPr lang="de-DE" baseline="0" dirty="0" smtClean="0"/>
              <a:t> </a:t>
            </a:r>
            <a:r>
              <a:rPr lang="de-DE" baseline="0" dirty="0" err="1" smtClean="0"/>
              <a:t>around</a:t>
            </a:r>
            <a:r>
              <a:rPr lang="de-DE" baseline="0" dirty="0" smtClean="0"/>
              <a:t>. On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plot</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similar</a:t>
            </a:r>
            <a:r>
              <a:rPr lang="de-DE" baseline="0" dirty="0" smtClean="0"/>
              <a:t> </a:t>
            </a:r>
            <a:r>
              <a:rPr lang="de-DE" baseline="0" dirty="0" err="1" smtClean="0"/>
              <a:t>results</a:t>
            </a:r>
            <a:r>
              <a:rPr lang="de-DE" baseline="0" dirty="0" smtClean="0"/>
              <a:t> </a:t>
            </a:r>
            <a:r>
              <a:rPr lang="de-DE" baseline="0" dirty="0" err="1" smtClean="0"/>
              <a:t>performing</a:t>
            </a:r>
            <a:r>
              <a:rPr lang="de-DE" baseline="0" dirty="0" smtClean="0"/>
              <a:t> </a:t>
            </a:r>
            <a:r>
              <a:rPr lang="de-DE" baseline="0" dirty="0" err="1" smtClean="0"/>
              <a:t>with</a:t>
            </a:r>
            <a:r>
              <a:rPr lang="de-DE" baseline="0" dirty="0" smtClean="0"/>
              <a:t> </a:t>
            </a:r>
            <a:r>
              <a:rPr lang="de-DE" baseline="0" dirty="0" err="1" smtClean="0"/>
              <a:t>moods</a:t>
            </a:r>
            <a:r>
              <a:rPr lang="de-DE" baseline="0" dirty="0" smtClean="0"/>
              <a:t>.</a:t>
            </a:r>
          </a:p>
          <a:p>
            <a:endParaRPr lang="de-DE" baseline="0" dirty="0" smtClean="0"/>
          </a:p>
          <a:p>
            <a:r>
              <a:rPr lang="de-DE" baseline="0" dirty="0" err="1" smtClean="0"/>
              <a:t>Finally</a:t>
            </a:r>
            <a:r>
              <a:rPr lang="de-DE" baseline="0" dirty="0" smtClean="0"/>
              <a:t> I </a:t>
            </a:r>
            <a:r>
              <a:rPr lang="de-DE" baseline="0" dirty="0" err="1" smtClean="0"/>
              <a:t>have</a:t>
            </a:r>
            <a:r>
              <a:rPr lang="de-DE" baseline="0" dirty="0" smtClean="0"/>
              <a:t> </a:t>
            </a:r>
            <a:r>
              <a:rPr lang="de-DE" baseline="0" dirty="0" err="1" smtClean="0"/>
              <a:t>count</a:t>
            </a:r>
            <a:r>
              <a:rPr lang="de-DE" baseline="0" dirty="0" smtClean="0"/>
              <a:t> </a:t>
            </a:r>
            <a:r>
              <a:rPr lang="de-DE" baseline="0" dirty="0" err="1" smtClean="0"/>
              <a:t>the</a:t>
            </a:r>
            <a:r>
              <a:rPr lang="de-DE" baseline="0" dirty="0" smtClean="0"/>
              <a:t> </a:t>
            </a:r>
            <a:r>
              <a:rPr lang="de-DE" baseline="0" dirty="0" err="1" smtClean="0"/>
              <a:t>mean</a:t>
            </a:r>
            <a:r>
              <a:rPr lang="de-DE" baseline="0" dirty="0" smtClean="0"/>
              <a:t> </a:t>
            </a:r>
            <a:r>
              <a:rPr lang="de-DE" baseline="0" dirty="0" err="1" smtClean="0"/>
              <a:t>for</a:t>
            </a:r>
            <a:r>
              <a:rPr lang="de-DE" baseline="0" dirty="0" smtClean="0"/>
              <a:t> </a:t>
            </a:r>
            <a:r>
              <a:rPr lang="de-DE" baseline="0" dirty="0" err="1" smtClean="0"/>
              <a:t>each</a:t>
            </a:r>
            <a:r>
              <a:rPr lang="de-DE" baseline="0" dirty="0" smtClean="0"/>
              <a:t> </a:t>
            </a:r>
            <a:r>
              <a:rPr lang="de-DE" baseline="0" dirty="0" err="1" smtClean="0"/>
              <a:t>run</a:t>
            </a:r>
            <a:r>
              <a:rPr lang="de-DE" baseline="0" dirty="0" smtClean="0"/>
              <a:t>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what</a:t>
            </a:r>
            <a:r>
              <a:rPr lang="de-DE" baseline="0" dirty="0" smtClean="0"/>
              <a:t> </a:t>
            </a:r>
            <a:r>
              <a:rPr lang="de-DE" baseline="0" dirty="0" err="1" smtClean="0"/>
              <a:t>conditions</a:t>
            </a:r>
            <a:r>
              <a:rPr lang="de-DE" baseline="0" dirty="0" smtClean="0"/>
              <a:t> </a:t>
            </a:r>
            <a:r>
              <a:rPr lang="de-DE" baseline="0" dirty="0" err="1" smtClean="0"/>
              <a:t>were</a:t>
            </a:r>
            <a:r>
              <a:rPr lang="de-DE" baseline="0" dirty="0" smtClean="0"/>
              <a:t> </a:t>
            </a:r>
            <a:r>
              <a:rPr lang="de-DE" baseline="0" dirty="0" err="1" smtClean="0"/>
              <a:t>the</a:t>
            </a:r>
            <a:r>
              <a:rPr lang="de-DE" baseline="0" dirty="0" smtClean="0"/>
              <a:t> best. </a:t>
            </a:r>
            <a:r>
              <a:rPr lang="de-DE" baseline="0" dirty="0" err="1" smtClean="0"/>
              <a:t>And</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as</a:t>
            </a:r>
            <a:r>
              <a:rPr lang="de-DE" baseline="0" dirty="0" smtClean="0"/>
              <a:t> </a:t>
            </a:r>
            <a:r>
              <a:rPr lang="de-DE" baseline="0" dirty="0" err="1" smtClean="0"/>
              <a:t>expected</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a:t>
            </a:r>
            <a:r>
              <a:rPr lang="de-DE" baseline="0" dirty="0" err="1" smtClean="0"/>
              <a:t>sensitivity</a:t>
            </a:r>
            <a:r>
              <a:rPr lang="de-DE" baseline="0" dirty="0" smtClean="0"/>
              <a:t> </a:t>
            </a:r>
            <a:r>
              <a:rPr lang="de-DE" baseline="0" dirty="0" err="1" smtClean="0"/>
              <a:t>performs</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lowest</a:t>
            </a:r>
            <a:r>
              <a:rPr lang="de-DE" baseline="0" dirty="0" smtClean="0"/>
              <a:t> p </a:t>
            </a:r>
            <a:r>
              <a:rPr lang="de-DE" baseline="0" dirty="0" err="1" smtClean="0"/>
              <a:t>value</a:t>
            </a:r>
            <a:r>
              <a:rPr lang="de-DE" baseline="0" dirty="0" smtClean="0"/>
              <a:t>, </a:t>
            </a:r>
            <a:r>
              <a:rPr lang="de-DE" baseline="0" dirty="0" err="1" smtClean="0"/>
              <a:t>because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much</a:t>
            </a:r>
            <a:r>
              <a:rPr lang="de-DE" baseline="0" dirty="0" smtClean="0"/>
              <a:t> </a:t>
            </a:r>
            <a:r>
              <a:rPr lang="de-DE" baseline="0" dirty="0" err="1" smtClean="0"/>
              <a:t>more</a:t>
            </a:r>
            <a:r>
              <a:rPr lang="de-DE" baseline="0" dirty="0" smtClean="0"/>
              <a:t> </a:t>
            </a:r>
            <a:r>
              <a:rPr lang="de-DE" baseline="0" dirty="0" err="1" smtClean="0"/>
              <a:t>reads</a:t>
            </a:r>
            <a:r>
              <a:rPr lang="de-DE" baseline="0" dirty="0" smtClean="0"/>
              <a:t> </a:t>
            </a:r>
            <a:r>
              <a:rPr lang="de-DE" baseline="0" dirty="0" err="1" smtClean="0"/>
              <a:t>found</a:t>
            </a:r>
            <a:r>
              <a:rPr lang="de-DE" baseline="0" dirty="0" smtClean="0"/>
              <a: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23</a:t>
            </a:fld>
            <a:endParaRPr lang="de-DE"/>
          </a:p>
        </p:txBody>
      </p:sp>
    </p:spTree>
    <p:extLst>
      <p:ext uri="{BB962C8B-B14F-4D97-AF65-F5344CB8AC3E}">
        <p14:creationId xmlns:p14="http://schemas.microsoft.com/office/powerpoint/2010/main" val="395016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So I </a:t>
            </a:r>
            <a:r>
              <a:rPr lang="de-DE" dirty="0" err="1" smtClean="0"/>
              <a:t>have</a:t>
            </a:r>
            <a:r>
              <a:rPr lang="de-DE" dirty="0" smtClean="0"/>
              <a:t> </a:t>
            </a:r>
            <a:r>
              <a:rPr lang="de-DE" dirty="0" err="1" smtClean="0"/>
              <a:t>made</a:t>
            </a:r>
            <a:r>
              <a:rPr lang="de-DE" dirty="0" smtClean="0"/>
              <a:t> </a:t>
            </a:r>
            <a:r>
              <a:rPr lang="de-DE" dirty="0" err="1" smtClean="0"/>
              <a:t>plots</a:t>
            </a:r>
            <a:r>
              <a:rPr lang="de-DE" dirty="0" smtClean="0"/>
              <a:t> </a:t>
            </a:r>
            <a:r>
              <a:rPr lang="de-DE" dirty="0" err="1" smtClean="0"/>
              <a:t>to</a:t>
            </a:r>
            <a:r>
              <a:rPr lang="de-DE" dirty="0" smtClean="0"/>
              <a:t> </a:t>
            </a:r>
            <a:r>
              <a:rPr lang="de-DE" dirty="0" err="1" smtClean="0"/>
              <a:t>compare</a:t>
            </a:r>
            <a:r>
              <a:rPr lang="de-DE" dirty="0" smtClean="0"/>
              <a:t> </a:t>
            </a:r>
            <a:r>
              <a:rPr lang="de-DE" dirty="0" err="1" smtClean="0"/>
              <a:t>the</a:t>
            </a:r>
            <a:r>
              <a:rPr lang="de-DE" dirty="0" smtClean="0"/>
              <a:t> </a:t>
            </a:r>
            <a:r>
              <a:rPr lang="de-DE" dirty="0" err="1" smtClean="0"/>
              <a:t>conditions</a:t>
            </a:r>
            <a:r>
              <a:rPr lang="de-DE" dirty="0" smtClean="0"/>
              <a:t>.</a:t>
            </a:r>
            <a:r>
              <a:rPr lang="de-D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Mention</a:t>
            </a:r>
            <a:r>
              <a:rPr lang="de-DE" baseline="0" dirty="0" smtClean="0"/>
              <a:t> </a:t>
            </a:r>
            <a:r>
              <a:rPr lang="de-DE" baseline="0" dirty="0" err="1" smtClean="0"/>
              <a:t>that</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always</a:t>
            </a:r>
            <a:r>
              <a:rPr lang="de-DE" baseline="0" dirty="0" smtClean="0"/>
              <a:t> </a:t>
            </a:r>
            <a:r>
              <a:rPr lang="de-DE" baseline="0" dirty="0" err="1" smtClean="0"/>
              <a:t>several</a:t>
            </a:r>
            <a:r>
              <a:rPr lang="de-DE" baseline="0" dirty="0" smtClean="0"/>
              <a:t> </a:t>
            </a:r>
            <a:r>
              <a:rPr lang="de-DE" baseline="0" dirty="0" err="1" smtClean="0"/>
              <a:t>motifs</a:t>
            </a:r>
            <a:r>
              <a:rPr lang="de-DE" baseline="0" dirty="0" smtClean="0"/>
              <a:t>, </a:t>
            </a:r>
            <a:r>
              <a:rPr lang="de-DE" baseline="0" dirty="0" err="1" smtClean="0"/>
              <a:t>that</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1.0 (such </a:t>
            </a:r>
            <a:r>
              <a:rPr lang="de-DE" baseline="0" dirty="0" err="1" smtClean="0"/>
              <a:t>as</a:t>
            </a:r>
            <a:r>
              <a:rPr lang="de-DE" baseline="0" dirty="0" smtClean="0"/>
              <a:t> CTCF_MA0139.1) </a:t>
            </a:r>
            <a:r>
              <a:rPr lang="de-DE" baseline="0" dirty="0" err="1" smtClean="0"/>
              <a:t>and</a:t>
            </a:r>
            <a:r>
              <a:rPr lang="de-DE" baseline="0" dirty="0" smtClean="0"/>
              <a:t> </a:t>
            </a:r>
            <a:r>
              <a:rPr lang="de-DE" baseline="0" dirty="0" err="1" smtClean="0"/>
              <a:t>those</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0.0 (such </a:t>
            </a:r>
            <a:r>
              <a:rPr lang="de-DE" baseline="0" dirty="0" err="1" smtClean="0"/>
              <a:t>as</a:t>
            </a:r>
            <a:r>
              <a:rPr lang="de-DE" baseline="0" dirty="0" smtClean="0"/>
              <a:t> Arid3a_MA0151.1). This </a:t>
            </a:r>
            <a:r>
              <a:rPr lang="de-DE" baseline="0" dirty="0" err="1" smtClean="0"/>
              <a:t>is</a:t>
            </a:r>
            <a:r>
              <a:rPr lang="de-DE" baseline="0" dirty="0" smtClean="0"/>
              <a:t> </a:t>
            </a:r>
            <a:r>
              <a:rPr lang="de-DE" baseline="0" dirty="0" err="1" smtClean="0"/>
              <a:t>because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a:t>
            </a:r>
            <a:r>
              <a:rPr lang="de-DE" baseline="0" dirty="0" err="1" smtClean="0"/>
              <a:t>them</a:t>
            </a:r>
            <a:r>
              <a:rPr lang="de-DE" baseline="0" dirty="0" smtClean="0"/>
              <a:t>. The </a:t>
            </a:r>
            <a:r>
              <a:rPr lang="de-DE" baseline="0" dirty="0" err="1" smtClean="0"/>
              <a:t>longer</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simplier</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to</a:t>
            </a:r>
            <a:r>
              <a:rPr lang="de-DE" baseline="0" dirty="0" smtClean="0"/>
              <a:t> find. The </a:t>
            </a:r>
            <a:r>
              <a:rPr lang="de-DE" baseline="0" dirty="0" err="1" smtClean="0"/>
              <a:t>length</a:t>
            </a:r>
            <a:r>
              <a:rPr lang="de-DE" baseline="0" dirty="0" smtClean="0"/>
              <a:t> </a:t>
            </a:r>
            <a:r>
              <a:rPr lang="de-DE" baseline="0" dirty="0" err="1" smtClean="0"/>
              <a:t>of</a:t>
            </a:r>
            <a:r>
              <a:rPr lang="de-DE" baseline="0" dirty="0" smtClean="0"/>
              <a:t> Arid3a </a:t>
            </a:r>
            <a:r>
              <a:rPr lang="de-DE" baseline="0" dirty="0" err="1" smtClean="0"/>
              <a:t>is</a:t>
            </a:r>
            <a:r>
              <a:rPr lang="de-DE" baseline="0" dirty="0" smtClean="0"/>
              <a:t> </a:t>
            </a:r>
            <a:r>
              <a:rPr lang="de-DE" baseline="0" dirty="0" err="1" smtClean="0"/>
              <a:t>only</a:t>
            </a:r>
            <a:r>
              <a:rPr lang="de-DE" baseline="0" dirty="0" smtClean="0"/>
              <a:t> 6, </a:t>
            </a:r>
            <a:r>
              <a:rPr lang="de-DE" baseline="0" dirty="0" err="1" smtClean="0"/>
              <a:t>while</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CTCF </a:t>
            </a:r>
            <a:r>
              <a:rPr lang="de-DE" baseline="0" dirty="0" err="1" smtClean="0"/>
              <a:t>is</a:t>
            </a:r>
            <a:r>
              <a:rPr lang="de-DE" baseline="0" dirty="0" smtClean="0"/>
              <a:t> 19. </a:t>
            </a:r>
            <a:r>
              <a:rPr lang="de-DE" baseline="0" dirty="0" err="1" smtClean="0"/>
              <a:t>That</a:t>
            </a:r>
            <a:r>
              <a:rPr lang="de-DE" baseline="0" dirty="0" smtClean="0"/>
              <a:t> was </a:t>
            </a:r>
            <a:r>
              <a:rPr lang="de-DE" baseline="0" dirty="0" err="1" smtClean="0"/>
              <a:t>our</a:t>
            </a:r>
            <a:r>
              <a:rPr lang="de-DE" baseline="0" dirty="0" smtClean="0"/>
              <a:t> </a:t>
            </a:r>
            <a:r>
              <a:rPr lang="de-DE" baseline="0" dirty="0" err="1" smtClean="0"/>
              <a:t>first</a:t>
            </a:r>
            <a:r>
              <a:rPr lang="de-DE" baseline="0" dirty="0" smtClean="0"/>
              <a:t> </a:t>
            </a:r>
            <a:r>
              <a:rPr lang="de-DE" baseline="0" dirty="0" err="1" smtClean="0"/>
              <a:t>conclusion</a:t>
            </a:r>
            <a:r>
              <a:rPr lang="de-DE" baseline="0" dirty="0" smtClean="0"/>
              <a:t>.</a:t>
            </a:r>
            <a:endParaRPr lang="de-DE" dirty="0" smtClean="0"/>
          </a:p>
          <a:p>
            <a:endParaRPr lang="de-DE" baseline="0" dirty="0" smtClean="0"/>
          </a:p>
          <a:p>
            <a:r>
              <a:rPr lang="de-DE" baseline="0" dirty="0" err="1" smtClean="0"/>
              <a:t>Here</a:t>
            </a:r>
            <a:r>
              <a:rPr lang="de-DE" baseline="0" dirty="0" smtClean="0"/>
              <a:t> </a:t>
            </a:r>
            <a:r>
              <a:rPr lang="de-DE" baseline="0" dirty="0" err="1" smtClean="0"/>
              <a:t>are</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and</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a:t>
            </a:r>
            <a:r>
              <a:rPr lang="de-DE" baseline="0" dirty="0" err="1" smtClean="0"/>
              <a:t>overlaps</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a:t>
            </a:r>
            <a:r>
              <a:rPr lang="de-DE" baseline="0" dirty="0" err="1" smtClean="0"/>
              <a:t>and</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but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bg</a:t>
            </a:r>
            <a:r>
              <a:rPr lang="de-DE" baseline="0" dirty="0" smtClean="0"/>
              <a:t>; </a:t>
            </a:r>
            <a:r>
              <a:rPr lang="de-DE" baseline="0" dirty="0" err="1" smtClean="0"/>
              <a:t>or</a:t>
            </a:r>
            <a:r>
              <a:rPr lang="de-DE" baseline="0" dirty="0" smtClean="0"/>
              <a:t> </a:t>
            </a:r>
            <a:r>
              <a:rPr lang="de-DE" baseline="0" dirty="0" err="1" smtClean="0"/>
              <a:t>comparison</a:t>
            </a:r>
            <a:r>
              <a:rPr lang="de-DE" baseline="0" dirty="0" smtClean="0"/>
              <a:t> in </a:t>
            </a:r>
            <a:r>
              <a:rPr lang="de-DE" baseline="0" dirty="0" err="1" smtClean="0"/>
              <a:t>usage</a:t>
            </a:r>
            <a:r>
              <a:rPr lang="de-DE" baseline="0" dirty="0" smtClean="0"/>
              <a:t> </a:t>
            </a:r>
            <a:r>
              <a:rPr lang="de-DE" baseline="0" dirty="0" err="1" smtClean="0"/>
              <a:t>of</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different p </a:t>
            </a:r>
            <a:r>
              <a:rPr lang="de-DE" baseline="0" dirty="0" err="1" smtClean="0"/>
              <a:t>values</a:t>
            </a:r>
            <a:r>
              <a:rPr lang="de-DE" baseline="0" dirty="0" smtClean="0"/>
              <a:t>. </a:t>
            </a:r>
          </a:p>
          <a:p>
            <a:r>
              <a:rPr lang="de-DE" baseline="0" dirty="0" err="1" smtClean="0"/>
              <a:t>Of</a:t>
            </a:r>
            <a:r>
              <a:rPr lang="de-DE" baseline="0" dirty="0" smtClean="0"/>
              <a:t> </a:t>
            </a:r>
            <a:r>
              <a:rPr lang="de-DE" baseline="0" dirty="0" err="1" smtClean="0"/>
              <a:t>course</a:t>
            </a:r>
            <a:r>
              <a:rPr lang="de-DE" baseline="0" dirty="0" smtClean="0"/>
              <a:t> I </a:t>
            </a:r>
            <a:r>
              <a:rPr lang="de-DE" baseline="0" dirty="0" err="1" smtClean="0"/>
              <a:t>have</a:t>
            </a:r>
            <a:r>
              <a:rPr lang="de-DE" baseline="0" dirty="0" smtClean="0"/>
              <a:t> also </a:t>
            </a:r>
            <a:r>
              <a:rPr lang="de-DE" baseline="0" dirty="0" err="1" smtClean="0"/>
              <a:t>made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motifs</a:t>
            </a:r>
            <a:r>
              <a:rPr lang="de-DE" baseline="0" dirty="0" smtClean="0"/>
              <a:t>, so </a:t>
            </a:r>
            <a:r>
              <a:rPr lang="de-DE" baseline="0" dirty="0" err="1" smtClean="0"/>
              <a:t>that</a:t>
            </a:r>
            <a:r>
              <a:rPr lang="de-DE" baseline="0" dirty="0" smtClean="0"/>
              <a:t> </a:t>
            </a:r>
            <a:r>
              <a:rPr lang="de-DE" baseline="0" dirty="0" err="1" smtClean="0"/>
              <a:t>one</a:t>
            </a:r>
            <a:r>
              <a:rPr lang="de-DE" baseline="0" dirty="0" smtClean="0"/>
              <a:t> </a:t>
            </a:r>
            <a:r>
              <a:rPr lang="de-DE" baseline="0" dirty="0" err="1" smtClean="0"/>
              <a:t>can</a:t>
            </a:r>
            <a:r>
              <a:rPr lang="de-DE" baseline="0" dirty="0" smtClean="0"/>
              <a:t> </a:t>
            </a:r>
            <a:r>
              <a:rPr lang="de-DE" baseline="0" dirty="0" err="1" smtClean="0"/>
              <a:t>easily</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a:t>
            </a:r>
            <a:r>
              <a:rPr lang="de-DE" baseline="0" dirty="0" err="1" smtClean="0"/>
              <a:t>while</a:t>
            </a:r>
            <a:r>
              <a:rPr lang="de-DE" baseline="0" dirty="0" smtClean="0"/>
              <a:t> </a:t>
            </a:r>
            <a:r>
              <a:rPr lang="de-DE" baseline="0" dirty="0" err="1" smtClean="0"/>
              <a:t>setting</a:t>
            </a:r>
            <a:r>
              <a:rPr lang="de-DE" baseline="0" dirty="0" smtClean="0"/>
              <a:t> different </a:t>
            </a:r>
            <a:r>
              <a:rPr lang="de-DE" baseline="0" dirty="0" err="1" smtClean="0"/>
              <a:t>parameters</a:t>
            </a:r>
            <a:r>
              <a:rPr lang="de-DE" baseline="0" dirty="0" smtClean="0"/>
              <a:t>.</a:t>
            </a:r>
          </a:p>
          <a:p>
            <a:r>
              <a:rPr lang="de-DE" baseline="0" dirty="0" smtClean="0"/>
              <a:t>On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plot</a:t>
            </a:r>
            <a:r>
              <a:rPr lang="de-DE" baseline="0" dirty="0" smtClean="0"/>
              <a:t> </a:t>
            </a:r>
            <a:r>
              <a:rPr lang="de-DE" baseline="0" dirty="0" err="1" smtClean="0"/>
              <a:t>with</a:t>
            </a:r>
            <a:r>
              <a:rPr lang="de-DE" baseline="0" dirty="0" smtClean="0"/>
              <a:t> </a:t>
            </a:r>
            <a:r>
              <a:rPr lang="de-DE" baseline="0" dirty="0" err="1" smtClean="0"/>
              <a:t>blue</a:t>
            </a:r>
            <a:r>
              <a:rPr lang="de-DE" baseline="0" dirty="0" smtClean="0"/>
              <a:t> </a:t>
            </a:r>
            <a:r>
              <a:rPr lang="de-DE" baseline="0" dirty="0" err="1" smtClean="0"/>
              <a:t>bars</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smaller</a:t>
            </a:r>
            <a:r>
              <a:rPr lang="de-DE" baseline="0" dirty="0" smtClean="0"/>
              <a:t> (</a:t>
            </a:r>
            <a:r>
              <a:rPr lang="de-DE" baseline="0" dirty="0" err="1" smtClean="0"/>
              <a:t>and</a:t>
            </a:r>
            <a:r>
              <a:rPr lang="de-DE" baseline="0" dirty="0" smtClean="0"/>
              <a:t> </a:t>
            </a:r>
            <a:r>
              <a:rPr lang="de-DE" baseline="0" dirty="0" err="1" smtClean="0"/>
              <a:t>stricter</a:t>
            </a:r>
            <a:r>
              <a:rPr lang="de-DE" baseline="0" dirty="0" smtClean="0"/>
              <a:t>) </a:t>
            </a:r>
            <a:r>
              <a:rPr lang="de-DE" baseline="0" dirty="0" err="1" smtClean="0"/>
              <a:t>the</a:t>
            </a:r>
            <a:r>
              <a:rPr lang="de-DE" baseline="0" dirty="0" smtClean="0"/>
              <a:t> p </a:t>
            </a:r>
            <a:r>
              <a:rPr lang="de-DE" baseline="0" dirty="0" err="1" smtClean="0"/>
              <a:t>value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less</a:t>
            </a:r>
            <a:r>
              <a:rPr lang="de-DE" baseline="0" dirty="0" smtClean="0"/>
              <a:t> </a:t>
            </a:r>
            <a:r>
              <a:rPr lang="de-DE" baseline="0" dirty="0" err="1" smtClean="0"/>
              <a:t>there</a:t>
            </a:r>
            <a:r>
              <a:rPr lang="de-DE" baseline="0" dirty="0" smtClean="0"/>
              <a:t> will </a:t>
            </a:r>
            <a:r>
              <a:rPr lang="de-DE" baseline="0" dirty="0" err="1" smtClean="0"/>
              <a:t>be</a:t>
            </a:r>
            <a:r>
              <a:rPr lang="de-DE" baseline="0" dirty="0" smtClean="0"/>
              <a:t> </a:t>
            </a:r>
            <a:r>
              <a:rPr lang="de-DE" baseline="0" dirty="0" err="1" smtClean="0"/>
              <a:t>found</a:t>
            </a:r>
            <a:r>
              <a:rPr lang="de-DE" baseline="0" dirty="0" smtClean="0"/>
              <a:t> in TFBS </a:t>
            </a:r>
            <a:r>
              <a:rPr lang="de-DE" baseline="0" dirty="0" err="1" smtClean="0"/>
              <a:t>scan</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way</a:t>
            </a:r>
            <a:r>
              <a:rPr lang="de-DE" baseline="0" dirty="0" smtClean="0"/>
              <a:t> </a:t>
            </a:r>
            <a:r>
              <a:rPr lang="de-DE" baseline="0" dirty="0" err="1" smtClean="0"/>
              <a:t>around</a:t>
            </a:r>
            <a:r>
              <a:rPr lang="de-DE" baseline="0" dirty="0" smtClean="0"/>
              <a:t>. On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plot</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similar</a:t>
            </a:r>
            <a:r>
              <a:rPr lang="de-DE" baseline="0" dirty="0" smtClean="0"/>
              <a:t> </a:t>
            </a:r>
            <a:r>
              <a:rPr lang="de-DE" baseline="0" dirty="0" err="1" smtClean="0"/>
              <a:t>results</a:t>
            </a:r>
            <a:r>
              <a:rPr lang="de-DE" baseline="0" dirty="0" smtClean="0"/>
              <a:t> </a:t>
            </a:r>
            <a:r>
              <a:rPr lang="de-DE" baseline="0" dirty="0" err="1" smtClean="0"/>
              <a:t>performing</a:t>
            </a:r>
            <a:r>
              <a:rPr lang="de-DE" baseline="0" dirty="0" smtClean="0"/>
              <a:t> </a:t>
            </a:r>
            <a:r>
              <a:rPr lang="de-DE" baseline="0" dirty="0" err="1" smtClean="0"/>
              <a:t>with</a:t>
            </a:r>
            <a:r>
              <a:rPr lang="de-DE" baseline="0" dirty="0" smtClean="0"/>
              <a:t> </a:t>
            </a:r>
            <a:r>
              <a:rPr lang="de-DE" baseline="0" dirty="0" err="1" smtClean="0"/>
              <a:t>moods</a:t>
            </a:r>
            <a:r>
              <a:rPr lang="de-DE" baseline="0" dirty="0" smtClean="0"/>
              <a:t>.</a:t>
            </a:r>
          </a:p>
          <a:p>
            <a:endParaRPr lang="de-DE" baseline="0" dirty="0" smtClean="0"/>
          </a:p>
          <a:p>
            <a:r>
              <a:rPr lang="de-DE" baseline="0" dirty="0" err="1" smtClean="0"/>
              <a:t>Finally</a:t>
            </a:r>
            <a:r>
              <a:rPr lang="de-DE" baseline="0" dirty="0" smtClean="0"/>
              <a:t> I </a:t>
            </a:r>
            <a:r>
              <a:rPr lang="de-DE" baseline="0" dirty="0" err="1" smtClean="0"/>
              <a:t>have</a:t>
            </a:r>
            <a:r>
              <a:rPr lang="de-DE" baseline="0" dirty="0" smtClean="0"/>
              <a:t> </a:t>
            </a:r>
            <a:r>
              <a:rPr lang="de-DE" baseline="0" dirty="0" err="1" smtClean="0"/>
              <a:t>count</a:t>
            </a:r>
            <a:r>
              <a:rPr lang="de-DE" baseline="0" dirty="0" smtClean="0"/>
              <a:t> </a:t>
            </a:r>
            <a:r>
              <a:rPr lang="de-DE" baseline="0" dirty="0" err="1" smtClean="0"/>
              <a:t>the</a:t>
            </a:r>
            <a:r>
              <a:rPr lang="de-DE" baseline="0" dirty="0" smtClean="0"/>
              <a:t> </a:t>
            </a:r>
            <a:r>
              <a:rPr lang="de-DE" baseline="0" dirty="0" err="1" smtClean="0"/>
              <a:t>mean</a:t>
            </a:r>
            <a:r>
              <a:rPr lang="de-DE" baseline="0" dirty="0" smtClean="0"/>
              <a:t> </a:t>
            </a:r>
            <a:r>
              <a:rPr lang="de-DE" baseline="0" dirty="0" err="1" smtClean="0"/>
              <a:t>for</a:t>
            </a:r>
            <a:r>
              <a:rPr lang="de-DE" baseline="0" dirty="0" smtClean="0"/>
              <a:t> </a:t>
            </a:r>
            <a:r>
              <a:rPr lang="de-DE" baseline="0" dirty="0" err="1" smtClean="0"/>
              <a:t>each</a:t>
            </a:r>
            <a:r>
              <a:rPr lang="de-DE" baseline="0" dirty="0" smtClean="0"/>
              <a:t> </a:t>
            </a:r>
            <a:r>
              <a:rPr lang="de-DE" baseline="0" dirty="0" err="1" smtClean="0"/>
              <a:t>run</a:t>
            </a:r>
            <a:r>
              <a:rPr lang="de-DE" baseline="0" dirty="0" smtClean="0"/>
              <a:t>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what</a:t>
            </a:r>
            <a:r>
              <a:rPr lang="de-DE" baseline="0" dirty="0" smtClean="0"/>
              <a:t> </a:t>
            </a:r>
            <a:r>
              <a:rPr lang="de-DE" baseline="0" dirty="0" err="1" smtClean="0"/>
              <a:t>conditions</a:t>
            </a:r>
            <a:r>
              <a:rPr lang="de-DE" baseline="0" dirty="0" smtClean="0"/>
              <a:t> </a:t>
            </a:r>
            <a:r>
              <a:rPr lang="de-DE" baseline="0" dirty="0" err="1" smtClean="0"/>
              <a:t>were</a:t>
            </a:r>
            <a:r>
              <a:rPr lang="de-DE" baseline="0" dirty="0" smtClean="0"/>
              <a:t> </a:t>
            </a:r>
            <a:r>
              <a:rPr lang="de-DE" baseline="0" dirty="0" err="1" smtClean="0"/>
              <a:t>the</a:t>
            </a:r>
            <a:r>
              <a:rPr lang="de-DE" baseline="0" dirty="0" smtClean="0"/>
              <a:t> best. </a:t>
            </a:r>
            <a:r>
              <a:rPr lang="de-DE" baseline="0" dirty="0" err="1" smtClean="0"/>
              <a:t>And</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as</a:t>
            </a:r>
            <a:r>
              <a:rPr lang="de-DE" baseline="0" dirty="0" smtClean="0"/>
              <a:t> </a:t>
            </a:r>
            <a:r>
              <a:rPr lang="de-DE" baseline="0" dirty="0" err="1" smtClean="0"/>
              <a:t>expected</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a:t>
            </a:r>
            <a:r>
              <a:rPr lang="de-DE" baseline="0" dirty="0" err="1" smtClean="0"/>
              <a:t>sensitivity</a:t>
            </a:r>
            <a:r>
              <a:rPr lang="de-DE" baseline="0" dirty="0" smtClean="0"/>
              <a:t> </a:t>
            </a:r>
            <a:r>
              <a:rPr lang="de-DE" baseline="0" dirty="0" err="1" smtClean="0"/>
              <a:t>performs</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lowest</a:t>
            </a:r>
            <a:r>
              <a:rPr lang="de-DE" baseline="0" dirty="0" smtClean="0"/>
              <a:t> p </a:t>
            </a:r>
            <a:r>
              <a:rPr lang="de-DE" baseline="0" dirty="0" err="1" smtClean="0"/>
              <a:t>value</a:t>
            </a:r>
            <a:r>
              <a:rPr lang="de-DE" baseline="0" dirty="0" smtClean="0"/>
              <a:t>, </a:t>
            </a:r>
            <a:r>
              <a:rPr lang="de-DE" baseline="0" dirty="0" err="1" smtClean="0"/>
              <a:t>because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much</a:t>
            </a:r>
            <a:r>
              <a:rPr lang="de-DE" baseline="0" dirty="0" smtClean="0"/>
              <a:t> </a:t>
            </a:r>
            <a:r>
              <a:rPr lang="de-DE" baseline="0" dirty="0" err="1" smtClean="0"/>
              <a:t>more</a:t>
            </a:r>
            <a:r>
              <a:rPr lang="de-DE" baseline="0" dirty="0" smtClean="0"/>
              <a:t> </a:t>
            </a:r>
            <a:r>
              <a:rPr lang="de-DE" baseline="0" dirty="0" err="1" smtClean="0"/>
              <a:t>reads</a:t>
            </a:r>
            <a:r>
              <a:rPr lang="de-DE" baseline="0" dirty="0" smtClean="0"/>
              <a:t> </a:t>
            </a:r>
            <a:r>
              <a:rPr lang="de-DE" baseline="0" dirty="0" err="1" smtClean="0"/>
              <a:t>found</a:t>
            </a:r>
            <a:r>
              <a:rPr lang="de-DE" baseline="0" dirty="0" smtClean="0"/>
              <a: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24</a:t>
            </a:fld>
            <a:endParaRPr lang="de-DE"/>
          </a:p>
        </p:txBody>
      </p:sp>
    </p:spTree>
    <p:extLst>
      <p:ext uri="{BB962C8B-B14F-4D97-AF65-F5344CB8AC3E}">
        <p14:creationId xmlns:p14="http://schemas.microsoft.com/office/powerpoint/2010/main" val="395016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So I </a:t>
            </a:r>
            <a:r>
              <a:rPr lang="de-DE" dirty="0" err="1" smtClean="0"/>
              <a:t>have</a:t>
            </a:r>
            <a:r>
              <a:rPr lang="de-DE" dirty="0" smtClean="0"/>
              <a:t> </a:t>
            </a:r>
            <a:r>
              <a:rPr lang="de-DE" dirty="0" err="1" smtClean="0"/>
              <a:t>made</a:t>
            </a:r>
            <a:r>
              <a:rPr lang="de-DE" dirty="0" smtClean="0"/>
              <a:t> </a:t>
            </a:r>
            <a:r>
              <a:rPr lang="de-DE" dirty="0" err="1" smtClean="0"/>
              <a:t>plots</a:t>
            </a:r>
            <a:r>
              <a:rPr lang="de-DE" dirty="0" smtClean="0"/>
              <a:t> </a:t>
            </a:r>
            <a:r>
              <a:rPr lang="de-DE" dirty="0" err="1" smtClean="0"/>
              <a:t>to</a:t>
            </a:r>
            <a:r>
              <a:rPr lang="de-DE" dirty="0" smtClean="0"/>
              <a:t> </a:t>
            </a:r>
            <a:r>
              <a:rPr lang="de-DE" dirty="0" err="1" smtClean="0"/>
              <a:t>compare</a:t>
            </a:r>
            <a:r>
              <a:rPr lang="de-DE" dirty="0" smtClean="0"/>
              <a:t> </a:t>
            </a:r>
            <a:r>
              <a:rPr lang="de-DE" dirty="0" err="1" smtClean="0"/>
              <a:t>the</a:t>
            </a:r>
            <a:r>
              <a:rPr lang="de-DE" dirty="0" smtClean="0"/>
              <a:t> </a:t>
            </a:r>
            <a:r>
              <a:rPr lang="de-DE" dirty="0" err="1" smtClean="0"/>
              <a:t>conditions</a:t>
            </a:r>
            <a:r>
              <a:rPr lang="de-DE" dirty="0" smtClean="0"/>
              <a:t>.</a:t>
            </a:r>
            <a:r>
              <a:rPr lang="de-D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Mention</a:t>
            </a:r>
            <a:r>
              <a:rPr lang="de-DE" baseline="0" dirty="0" smtClean="0"/>
              <a:t> </a:t>
            </a:r>
            <a:r>
              <a:rPr lang="de-DE" baseline="0" dirty="0" err="1" smtClean="0"/>
              <a:t>that</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always</a:t>
            </a:r>
            <a:r>
              <a:rPr lang="de-DE" baseline="0" dirty="0" smtClean="0"/>
              <a:t> </a:t>
            </a:r>
            <a:r>
              <a:rPr lang="de-DE" baseline="0" dirty="0" err="1" smtClean="0"/>
              <a:t>several</a:t>
            </a:r>
            <a:r>
              <a:rPr lang="de-DE" baseline="0" dirty="0" smtClean="0"/>
              <a:t> </a:t>
            </a:r>
            <a:r>
              <a:rPr lang="de-DE" baseline="0" dirty="0" err="1" smtClean="0"/>
              <a:t>motifs</a:t>
            </a:r>
            <a:r>
              <a:rPr lang="de-DE" baseline="0" dirty="0" smtClean="0"/>
              <a:t>, </a:t>
            </a:r>
            <a:r>
              <a:rPr lang="de-DE" baseline="0" dirty="0" err="1" smtClean="0"/>
              <a:t>that</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1.0 (such </a:t>
            </a:r>
            <a:r>
              <a:rPr lang="de-DE" baseline="0" dirty="0" err="1" smtClean="0"/>
              <a:t>as</a:t>
            </a:r>
            <a:r>
              <a:rPr lang="de-DE" baseline="0" dirty="0" smtClean="0"/>
              <a:t> CTCF_MA0139.1) </a:t>
            </a:r>
            <a:r>
              <a:rPr lang="de-DE" baseline="0" dirty="0" err="1" smtClean="0"/>
              <a:t>and</a:t>
            </a:r>
            <a:r>
              <a:rPr lang="de-DE" baseline="0" dirty="0" smtClean="0"/>
              <a:t> </a:t>
            </a:r>
            <a:r>
              <a:rPr lang="de-DE" baseline="0" dirty="0" err="1" smtClean="0"/>
              <a:t>those</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0.0 (such </a:t>
            </a:r>
            <a:r>
              <a:rPr lang="de-DE" baseline="0" dirty="0" err="1" smtClean="0"/>
              <a:t>as</a:t>
            </a:r>
            <a:r>
              <a:rPr lang="de-DE" baseline="0" dirty="0" smtClean="0"/>
              <a:t> Arid3a_MA0151.1). This </a:t>
            </a:r>
            <a:r>
              <a:rPr lang="de-DE" baseline="0" dirty="0" err="1" smtClean="0"/>
              <a:t>is</a:t>
            </a:r>
            <a:r>
              <a:rPr lang="de-DE" baseline="0" dirty="0" smtClean="0"/>
              <a:t> </a:t>
            </a:r>
            <a:r>
              <a:rPr lang="de-DE" baseline="0" dirty="0" err="1" smtClean="0"/>
              <a:t>because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a:t>
            </a:r>
            <a:r>
              <a:rPr lang="de-DE" baseline="0" dirty="0" err="1" smtClean="0"/>
              <a:t>them</a:t>
            </a:r>
            <a:r>
              <a:rPr lang="de-DE" baseline="0" dirty="0" smtClean="0"/>
              <a:t>. The </a:t>
            </a:r>
            <a:r>
              <a:rPr lang="de-DE" baseline="0" dirty="0" err="1" smtClean="0"/>
              <a:t>longer</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simplier</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to</a:t>
            </a:r>
            <a:r>
              <a:rPr lang="de-DE" baseline="0" dirty="0" smtClean="0"/>
              <a:t> find. The </a:t>
            </a:r>
            <a:r>
              <a:rPr lang="de-DE" baseline="0" dirty="0" err="1" smtClean="0"/>
              <a:t>length</a:t>
            </a:r>
            <a:r>
              <a:rPr lang="de-DE" baseline="0" dirty="0" smtClean="0"/>
              <a:t> </a:t>
            </a:r>
            <a:r>
              <a:rPr lang="de-DE" baseline="0" dirty="0" err="1" smtClean="0"/>
              <a:t>of</a:t>
            </a:r>
            <a:r>
              <a:rPr lang="de-DE" baseline="0" dirty="0" smtClean="0"/>
              <a:t> Arid3a </a:t>
            </a:r>
            <a:r>
              <a:rPr lang="de-DE" baseline="0" dirty="0" err="1" smtClean="0"/>
              <a:t>is</a:t>
            </a:r>
            <a:r>
              <a:rPr lang="de-DE" baseline="0" dirty="0" smtClean="0"/>
              <a:t> </a:t>
            </a:r>
            <a:r>
              <a:rPr lang="de-DE" baseline="0" dirty="0" err="1" smtClean="0"/>
              <a:t>only</a:t>
            </a:r>
            <a:r>
              <a:rPr lang="de-DE" baseline="0" dirty="0" smtClean="0"/>
              <a:t> 6, </a:t>
            </a:r>
            <a:r>
              <a:rPr lang="de-DE" baseline="0" dirty="0" err="1" smtClean="0"/>
              <a:t>while</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CTCF </a:t>
            </a:r>
            <a:r>
              <a:rPr lang="de-DE" baseline="0" dirty="0" err="1" smtClean="0"/>
              <a:t>is</a:t>
            </a:r>
            <a:r>
              <a:rPr lang="de-DE" baseline="0" dirty="0" smtClean="0"/>
              <a:t> 19. </a:t>
            </a:r>
            <a:r>
              <a:rPr lang="de-DE" baseline="0" dirty="0" err="1" smtClean="0"/>
              <a:t>That</a:t>
            </a:r>
            <a:r>
              <a:rPr lang="de-DE" baseline="0" dirty="0" smtClean="0"/>
              <a:t> was </a:t>
            </a:r>
            <a:r>
              <a:rPr lang="de-DE" baseline="0" dirty="0" err="1" smtClean="0"/>
              <a:t>our</a:t>
            </a:r>
            <a:r>
              <a:rPr lang="de-DE" baseline="0" dirty="0" smtClean="0"/>
              <a:t> </a:t>
            </a:r>
            <a:r>
              <a:rPr lang="de-DE" baseline="0" dirty="0" err="1" smtClean="0"/>
              <a:t>first</a:t>
            </a:r>
            <a:r>
              <a:rPr lang="de-DE" baseline="0" dirty="0" smtClean="0"/>
              <a:t> </a:t>
            </a:r>
            <a:r>
              <a:rPr lang="de-DE" baseline="0" dirty="0" err="1" smtClean="0"/>
              <a:t>conclusion</a:t>
            </a:r>
            <a:r>
              <a:rPr lang="de-DE" baseline="0" dirty="0" smtClean="0"/>
              <a:t>.</a:t>
            </a:r>
            <a:endParaRPr lang="de-DE" dirty="0" smtClean="0"/>
          </a:p>
          <a:p>
            <a:endParaRPr lang="de-DE" baseline="0" dirty="0" smtClean="0"/>
          </a:p>
          <a:p>
            <a:r>
              <a:rPr lang="de-DE" baseline="0" dirty="0" err="1" smtClean="0"/>
              <a:t>Here</a:t>
            </a:r>
            <a:r>
              <a:rPr lang="de-DE" baseline="0" dirty="0" smtClean="0"/>
              <a:t> </a:t>
            </a:r>
            <a:r>
              <a:rPr lang="de-DE" baseline="0" dirty="0" err="1" smtClean="0"/>
              <a:t>are</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and</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a:t>
            </a:r>
            <a:r>
              <a:rPr lang="de-DE" baseline="0" dirty="0" err="1" smtClean="0"/>
              <a:t>overlaps</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a:t>
            </a:r>
            <a:r>
              <a:rPr lang="de-DE" baseline="0" dirty="0" err="1" smtClean="0"/>
              <a:t>and</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but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bg</a:t>
            </a:r>
            <a:r>
              <a:rPr lang="de-DE" baseline="0" dirty="0" smtClean="0"/>
              <a:t>; </a:t>
            </a:r>
            <a:r>
              <a:rPr lang="de-DE" baseline="0" dirty="0" err="1" smtClean="0"/>
              <a:t>or</a:t>
            </a:r>
            <a:r>
              <a:rPr lang="de-DE" baseline="0" dirty="0" smtClean="0"/>
              <a:t> </a:t>
            </a:r>
            <a:r>
              <a:rPr lang="de-DE" baseline="0" dirty="0" err="1" smtClean="0"/>
              <a:t>comparison</a:t>
            </a:r>
            <a:r>
              <a:rPr lang="de-DE" baseline="0" dirty="0" smtClean="0"/>
              <a:t> in </a:t>
            </a:r>
            <a:r>
              <a:rPr lang="de-DE" baseline="0" dirty="0" err="1" smtClean="0"/>
              <a:t>usage</a:t>
            </a:r>
            <a:r>
              <a:rPr lang="de-DE" baseline="0" dirty="0" smtClean="0"/>
              <a:t> </a:t>
            </a:r>
            <a:r>
              <a:rPr lang="de-DE" baseline="0" dirty="0" err="1" smtClean="0"/>
              <a:t>of</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different p </a:t>
            </a:r>
            <a:r>
              <a:rPr lang="de-DE" baseline="0" dirty="0" err="1" smtClean="0"/>
              <a:t>values</a:t>
            </a:r>
            <a:r>
              <a:rPr lang="de-DE" baseline="0" dirty="0" smtClean="0"/>
              <a:t>. </a:t>
            </a:r>
          </a:p>
          <a:p>
            <a:r>
              <a:rPr lang="de-DE" baseline="0" dirty="0" err="1" smtClean="0"/>
              <a:t>Of</a:t>
            </a:r>
            <a:r>
              <a:rPr lang="de-DE" baseline="0" dirty="0" smtClean="0"/>
              <a:t> </a:t>
            </a:r>
            <a:r>
              <a:rPr lang="de-DE" baseline="0" dirty="0" err="1" smtClean="0"/>
              <a:t>course</a:t>
            </a:r>
            <a:r>
              <a:rPr lang="de-DE" baseline="0" dirty="0" smtClean="0"/>
              <a:t> I </a:t>
            </a:r>
            <a:r>
              <a:rPr lang="de-DE" baseline="0" dirty="0" err="1" smtClean="0"/>
              <a:t>have</a:t>
            </a:r>
            <a:r>
              <a:rPr lang="de-DE" baseline="0" dirty="0" smtClean="0"/>
              <a:t> also </a:t>
            </a:r>
            <a:r>
              <a:rPr lang="de-DE" baseline="0" dirty="0" err="1" smtClean="0"/>
              <a:t>made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motifs</a:t>
            </a:r>
            <a:r>
              <a:rPr lang="de-DE" baseline="0" dirty="0" smtClean="0"/>
              <a:t>, so </a:t>
            </a:r>
            <a:r>
              <a:rPr lang="de-DE" baseline="0" dirty="0" err="1" smtClean="0"/>
              <a:t>that</a:t>
            </a:r>
            <a:r>
              <a:rPr lang="de-DE" baseline="0" dirty="0" smtClean="0"/>
              <a:t> </a:t>
            </a:r>
            <a:r>
              <a:rPr lang="de-DE" baseline="0" dirty="0" err="1" smtClean="0"/>
              <a:t>one</a:t>
            </a:r>
            <a:r>
              <a:rPr lang="de-DE" baseline="0" dirty="0" smtClean="0"/>
              <a:t> </a:t>
            </a:r>
            <a:r>
              <a:rPr lang="de-DE" baseline="0" dirty="0" err="1" smtClean="0"/>
              <a:t>can</a:t>
            </a:r>
            <a:r>
              <a:rPr lang="de-DE" baseline="0" dirty="0" smtClean="0"/>
              <a:t> </a:t>
            </a:r>
            <a:r>
              <a:rPr lang="de-DE" baseline="0" dirty="0" err="1" smtClean="0"/>
              <a:t>easily</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a:t>
            </a:r>
            <a:r>
              <a:rPr lang="de-DE" baseline="0" dirty="0" err="1" smtClean="0"/>
              <a:t>while</a:t>
            </a:r>
            <a:r>
              <a:rPr lang="de-DE" baseline="0" dirty="0" smtClean="0"/>
              <a:t> </a:t>
            </a:r>
            <a:r>
              <a:rPr lang="de-DE" baseline="0" dirty="0" err="1" smtClean="0"/>
              <a:t>setting</a:t>
            </a:r>
            <a:r>
              <a:rPr lang="de-DE" baseline="0" dirty="0" smtClean="0"/>
              <a:t> different </a:t>
            </a:r>
            <a:r>
              <a:rPr lang="de-DE" baseline="0" dirty="0" err="1" smtClean="0"/>
              <a:t>parameters</a:t>
            </a:r>
            <a:r>
              <a:rPr lang="de-DE" baseline="0" dirty="0" smtClean="0"/>
              <a:t>.</a:t>
            </a:r>
          </a:p>
          <a:p>
            <a:r>
              <a:rPr lang="de-DE" baseline="0" dirty="0" smtClean="0"/>
              <a:t>On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plot</a:t>
            </a:r>
            <a:r>
              <a:rPr lang="de-DE" baseline="0" dirty="0" smtClean="0"/>
              <a:t> </a:t>
            </a:r>
            <a:r>
              <a:rPr lang="de-DE" baseline="0" dirty="0" err="1" smtClean="0"/>
              <a:t>with</a:t>
            </a:r>
            <a:r>
              <a:rPr lang="de-DE" baseline="0" dirty="0" smtClean="0"/>
              <a:t> </a:t>
            </a:r>
            <a:r>
              <a:rPr lang="de-DE" baseline="0" dirty="0" err="1" smtClean="0"/>
              <a:t>blue</a:t>
            </a:r>
            <a:r>
              <a:rPr lang="de-DE" baseline="0" dirty="0" smtClean="0"/>
              <a:t> </a:t>
            </a:r>
            <a:r>
              <a:rPr lang="de-DE" baseline="0" dirty="0" err="1" smtClean="0"/>
              <a:t>bars</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smaller</a:t>
            </a:r>
            <a:r>
              <a:rPr lang="de-DE" baseline="0" dirty="0" smtClean="0"/>
              <a:t> (</a:t>
            </a:r>
            <a:r>
              <a:rPr lang="de-DE" baseline="0" dirty="0" err="1" smtClean="0"/>
              <a:t>and</a:t>
            </a:r>
            <a:r>
              <a:rPr lang="de-DE" baseline="0" dirty="0" smtClean="0"/>
              <a:t> </a:t>
            </a:r>
            <a:r>
              <a:rPr lang="de-DE" baseline="0" dirty="0" err="1" smtClean="0"/>
              <a:t>stricter</a:t>
            </a:r>
            <a:r>
              <a:rPr lang="de-DE" baseline="0" dirty="0" smtClean="0"/>
              <a:t>) </a:t>
            </a:r>
            <a:r>
              <a:rPr lang="de-DE" baseline="0" dirty="0" err="1" smtClean="0"/>
              <a:t>the</a:t>
            </a:r>
            <a:r>
              <a:rPr lang="de-DE" baseline="0" dirty="0" smtClean="0"/>
              <a:t> p </a:t>
            </a:r>
            <a:r>
              <a:rPr lang="de-DE" baseline="0" dirty="0" err="1" smtClean="0"/>
              <a:t>value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less</a:t>
            </a:r>
            <a:r>
              <a:rPr lang="de-DE" baseline="0" dirty="0" smtClean="0"/>
              <a:t> </a:t>
            </a:r>
            <a:r>
              <a:rPr lang="de-DE" baseline="0" dirty="0" err="1" smtClean="0"/>
              <a:t>there</a:t>
            </a:r>
            <a:r>
              <a:rPr lang="de-DE" baseline="0" dirty="0" smtClean="0"/>
              <a:t> will </a:t>
            </a:r>
            <a:r>
              <a:rPr lang="de-DE" baseline="0" dirty="0" err="1" smtClean="0"/>
              <a:t>be</a:t>
            </a:r>
            <a:r>
              <a:rPr lang="de-DE" baseline="0" dirty="0" smtClean="0"/>
              <a:t> </a:t>
            </a:r>
            <a:r>
              <a:rPr lang="de-DE" baseline="0" dirty="0" err="1" smtClean="0"/>
              <a:t>found</a:t>
            </a:r>
            <a:r>
              <a:rPr lang="de-DE" baseline="0" dirty="0" smtClean="0"/>
              <a:t> in TFBS </a:t>
            </a:r>
            <a:r>
              <a:rPr lang="de-DE" baseline="0" dirty="0" err="1" smtClean="0"/>
              <a:t>scan</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way</a:t>
            </a:r>
            <a:r>
              <a:rPr lang="de-DE" baseline="0" dirty="0" smtClean="0"/>
              <a:t> </a:t>
            </a:r>
            <a:r>
              <a:rPr lang="de-DE" baseline="0" dirty="0" err="1" smtClean="0"/>
              <a:t>around</a:t>
            </a:r>
            <a:r>
              <a:rPr lang="de-DE" baseline="0" dirty="0" smtClean="0"/>
              <a:t>. On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plot</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similar</a:t>
            </a:r>
            <a:r>
              <a:rPr lang="de-DE" baseline="0" dirty="0" smtClean="0"/>
              <a:t> </a:t>
            </a:r>
            <a:r>
              <a:rPr lang="de-DE" baseline="0" dirty="0" err="1" smtClean="0"/>
              <a:t>results</a:t>
            </a:r>
            <a:r>
              <a:rPr lang="de-DE" baseline="0" dirty="0" smtClean="0"/>
              <a:t> </a:t>
            </a:r>
            <a:r>
              <a:rPr lang="de-DE" baseline="0" dirty="0" err="1" smtClean="0"/>
              <a:t>performing</a:t>
            </a:r>
            <a:r>
              <a:rPr lang="de-DE" baseline="0" dirty="0" smtClean="0"/>
              <a:t> </a:t>
            </a:r>
            <a:r>
              <a:rPr lang="de-DE" baseline="0" dirty="0" err="1" smtClean="0"/>
              <a:t>with</a:t>
            </a:r>
            <a:r>
              <a:rPr lang="de-DE" baseline="0" dirty="0" smtClean="0"/>
              <a:t> </a:t>
            </a:r>
            <a:r>
              <a:rPr lang="de-DE" baseline="0" dirty="0" err="1" smtClean="0"/>
              <a:t>moods</a:t>
            </a:r>
            <a:r>
              <a:rPr lang="de-DE" baseline="0" dirty="0" smtClean="0"/>
              <a:t>.</a:t>
            </a:r>
          </a:p>
          <a:p>
            <a:endParaRPr lang="de-DE" baseline="0" dirty="0" smtClean="0"/>
          </a:p>
          <a:p>
            <a:r>
              <a:rPr lang="de-DE" baseline="0" dirty="0" err="1" smtClean="0"/>
              <a:t>Finally</a:t>
            </a:r>
            <a:r>
              <a:rPr lang="de-DE" baseline="0" dirty="0" smtClean="0"/>
              <a:t> I </a:t>
            </a:r>
            <a:r>
              <a:rPr lang="de-DE" baseline="0" dirty="0" err="1" smtClean="0"/>
              <a:t>have</a:t>
            </a:r>
            <a:r>
              <a:rPr lang="de-DE" baseline="0" dirty="0" smtClean="0"/>
              <a:t> </a:t>
            </a:r>
            <a:r>
              <a:rPr lang="de-DE" baseline="0" dirty="0" err="1" smtClean="0"/>
              <a:t>count</a:t>
            </a:r>
            <a:r>
              <a:rPr lang="de-DE" baseline="0" dirty="0" smtClean="0"/>
              <a:t> </a:t>
            </a:r>
            <a:r>
              <a:rPr lang="de-DE" baseline="0" dirty="0" err="1" smtClean="0"/>
              <a:t>the</a:t>
            </a:r>
            <a:r>
              <a:rPr lang="de-DE" baseline="0" dirty="0" smtClean="0"/>
              <a:t> </a:t>
            </a:r>
            <a:r>
              <a:rPr lang="de-DE" baseline="0" dirty="0" err="1" smtClean="0"/>
              <a:t>mean</a:t>
            </a:r>
            <a:r>
              <a:rPr lang="de-DE" baseline="0" dirty="0" smtClean="0"/>
              <a:t> </a:t>
            </a:r>
            <a:r>
              <a:rPr lang="de-DE" baseline="0" dirty="0" err="1" smtClean="0"/>
              <a:t>for</a:t>
            </a:r>
            <a:r>
              <a:rPr lang="de-DE" baseline="0" dirty="0" smtClean="0"/>
              <a:t> </a:t>
            </a:r>
            <a:r>
              <a:rPr lang="de-DE" baseline="0" dirty="0" err="1" smtClean="0"/>
              <a:t>each</a:t>
            </a:r>
            <a:r>
              <a:rPr lang="de-DE" baseline="0" dirty="0" smtClean="0"/>
              <a:t> </a:t>
            </a:r>
            <a:r>
              <a:rPr lang="de-DE" baseline="0" dirty="0" err="1" smtClean="0"/>
              <a:t>run</a:t>
            </a:r>
            <a:r>
              <a:rPr lang="de-DE" baseline="0" dirty="0" smtClean="0"/>
              <a:t>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what</a:t>
            </a:r>
            <a:r>
              <a:rPr lang="de-DE" baseline="0" dirty="0" smtClean="0"/>
              <a:t> </a:t>
            </a:r>
            <a:r>
              <a:rPr lang="de-DE" baseline="0" dirty="0" err="1" smtClean="0"/>
              <a:t>conditions</a:t>
            </a:r>
            <a:r>
              <a:rPr lang="de-DE" baseline="0" dirty="0" smtClean="0"/>
              <a:t> </a:t>
            </a:r>
            <a:r>
              <a:rPr lang="de-DE" baseline="0" dirty="0" err="1" smtClean="0"/>
              <a:t>were</a:t>
            </a:r>
            <a:r>
              <a:rPr lang="de-DE" baseline="0" dirty="0" smtClean="0"/>
              <a:t> </a:t>
            </a:r>
            <a:r>
              <a:rPr lang="de-DE" baseline="0" dirty="0" err="1" smtClean="0"/>
              <a:t>the</a:t>
            </a:r>
            <a:r>
              <a:rPr lang="de-DE" baseline="0" dirty="0" smtClean="0"/>
              <a:t> best. </a:t>
            </a:r>
            <a:r>
              <a:rPr lang="de-DE" baseline="0" dirty="0" err="1" smtClean="0"/>
              <a:t>And</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as</a:t>
            </a:r>
            <a:r>
              <a:rPr lang="de-DE" baseline="0" dirty="0" smtClean="0"/>
              <a:t> </a:t>
            </a:r>
            <a:r>
              <a:rPr lang="de-DE" baseline="0" dirty="0" err="1" smtClean="0"/>
              <a:t>expected</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a:t>
            </a:r>
            <a:r>
              <a:rPr lang="de-DE" baseline="0" dirty="0" err="1" smtClean="0"/>
              <a:t>sensitivity</a:t>
            </a:r>
            <a:r>
              <a:rPr lang="de-DE" baseline="0" dirty="0" smtClean="0"/>
              <a:t> </a:t>
            </a:r>
            <a:r>
              <a:rPr lang="de-DE" baseline="0" dirty="0" err="1" smtClean="0"/>
              <a:t>performs</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lowest</a:t>
            </a:r>
            <a:r>
              <a:rPr lang="de-DE" baseline="0" dirty="0" smtClean="0"/>
              <a:t> p </a:t>
            </a:r>
            <a:r>
              <a:rPr lang="de-DE" baseline="0" dirty="0" err="1" smtClean="0"/>
              <a:t>value</a:t>
            </a:r>
            <a:r>
              <a:rPr lang="de-DE" baseline="0" dirty="0" smtClean="0"/>
              <a:t>, </a:t>
            </a:r>
            <a:r>
              <a:rPr lang="de-DE" baseline="0" dirty="0" err="1" smtClean="0"/>
              <a:t>because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much</a:t>
            </a:r>
            <a:r>
              <a:rPr lang="de-DE" baseline="0" dirty="0" smtClean="0"/>
              <a:t> </a:t>
            </a:r>
            <a:r>
              <a:rPr lang="de-DE" baseline="0" dirty="0" err="1" smtClean="0"/>
              <a:t>more</a:t>
            </a:r>
            <a:r>
              <a:rPr lang="de-DE" baseline="0" dirty="0" smtClean="0"/>
              <a:t> </a:t>
            </a:r>
            <a:r>
              <a:rPr lang="de-DE" baseline="0" dirty="0" err="1" smtClean="0"/>
              <a:t>reads</a:t>
            </a:r>
            <a:r>
              <a:rPr lang="de-DE" baseline="0" dirty="0" smtClean="0"/>
              <a:t> </a:t>
            </a:r>
            <a:r>
              <a:rPr lang="de-DE" baseline="0" dirty="0" err="1" smtClean="0"/>
              <a:t>found</a:t>
            </a:r>
            <a:r>
              <a:rPr lang="de-DE" baseline="0" dirty="0" smtClean="0"/>
              <a: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25</a:t>
            </a:fld>
            <a:endParaRPr lang="de-DE"/>
          </a:p>
        </p:txBody>
      </p:sp>
    </p:spTree>
    <p:extLst>
      <p:ext uri="{BB962C8B-B14F-4D97-AF65-F5344CB8AC3E}">
        <p14:creationId xmlns:p14="http://schemas.microsoft.com/office/powerpoint/2010/main" val="395016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So I </a:t>
            </a:r>
            <a:r>
              <a:rPr lang="de-DE" dirty="0" err="1" smtClean="0"/>
              <a:t>have</a:t>
            </a:r>
            <a:r>
              <a:rPr lang="de-DE" dirty="0" smtClean="0"/>
              <a:t> </a:t>
            </a:r>
            <a:r>
              <a:rPr lang="de-DE" dirty="0" err="1" smtClean="0"/>
              <a:t>made</a:t>
            </a:r>
            <a:r>
              <a:rPr lang="de-DE" dirty="0" smtClean="0"/>
              <a:t> </a:t>
            </a:r>
            <a:r>
              <a:rPr lang="de-DE" dirty="0" err="1" smtClean="0"/>
              <a:t>plots</a:t>
            </a:r>
            <a:r>
              <a:rPr lang="de-DE" dirty="0" smtClean="0"/>
              <a:t> </a:t>
            </a:r>
            <a:r>
              <a:rPr lang="de-DE" dirty="0" err="1" smtClean="0"/>
              <a:t>to</a:t>
            </a:r>
            <a:r>
              <a:rPr lang="de-DE" dirty="0" smtClean="0"/>
              <a:t> </a:t>
            </a:r>
            <a:r>
              <a:rPr lang="de-DE" dirty="0" err="1" smtClean="0"/>
              <a:t>compare</a:t>
            </a:r>
            <a:r>
              <a:rPr lang="de-DE" dirty="0" smtClean="0"/>
              <a:t> </a:t>
            </a:r>
            <a:r>
              <a:rPr lang="de-DE" dirty="0" err="1" smtClean="0"/>
              <a:t>the</a:t>
            </a:r>
            <a:r>
              <a:rPr lang="de-DE" dirty="0" smtClean="0"/>
              <a:t> </a:t>
            </a:r>
            <a:r>
              <a:rPr lang="de-DE" dirty="0" err="1" smtClean="0"/>
              <a:t>conditions</a:t>
            </a:r>
            <a:r>
              <a:rPr lang="de-DE" dirty="0" smtClean="0"/>
              <a:t>.</a:t>
            </a:r>
            <a:r>
              <a:rPr lang="de-D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Mention</a:t>
            </a:r>
            <a:r>
              <a:rPr lang="de-DE" baseline="0" dirty="0" smtClean="0"/>
              <a:t> </a:t>
            </a:r>
            <a:r>
              <a:rPr lang="de-DE" baseline="0" dirty="0" err="1" smtClean="0"/>
              <a:t>that</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always</a:t>
            </a:r>
            <a:r>
              <a:rPr lang="de-DE" baseline="0" dirty="0" smtClean="0"/>
              <a:t> </a:t>
            </a:r>
            <a:r>
              <a:rPr lang="de-DE" baseline="0" dirty="0" err="1" smtClean="0"/>
              <a:t>several</a:t>
            </a:r>
            <a:r>
              <a:rPr lang="de-DE" baseline="0" dirty="0" smtClean="0"/>
              <a:t> </a:t>
            </a:r>
            <a:r>
              <a:rPr lang="de-DE" baseline="0" dirty="0" err="1" smtClean="0"/>
              <a:t>motifs</a:t>
            </a:r>
            <a:r>
              <a:rPr lang="de-DE" baseline="0" dirty="0" smtClean="0"/>
              <a:t>, </a:t>
            </a:r>
            <a:r>
              <a:rPr lang="de-DE" baseline="0" dirty="0" err="1" smtClean="0"/>
              <a:t>that</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1.0 (such </a:t>
            </a:r>
            <a:r>
              <a:rPr lang="de-DE" baseline="0" dirty="0" err="1" smtClean="0"/>
              <a:t>as</a:t>
            </a:r>
            <a:r>
              <a:rPr lang="de-DE" baseline="0" dirty="0" smtClean="0"/>
              <a:t> CTCF_MA0139.1) </a:t>
            </a:r>
            <a:r>
              <a:rPr lang="de-DE" baseline="0" dirty="0" err="1" smtClean="0"/>
              <a:t>and</a:t>
            </a:r>
            <a:r>
              <a:rPr lang="de-DE" baseline="0" dirty="0" smtClean="0"/>
              <a:t> </a:t>
            </a:r>
            <a:r>
              <a:rPr lang="de-DE" baseline="0" dirty="0" err="1" smtClean="0"/>
              <a:t>those</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0.0 (such </a:t>
            </a:r>
            <a:r>
              <a:rPr lang="de-DE" baseline="0" dirty="0" err="1" smtClean="0"/>
              <a:t>as</a:t>
            </a:r>
            <a:r>
              <a:rPr lang="de-DE" baseline="0" dirty="0" smtClean="0"/>
              <a:t> Arid3a_MA0151.1). This </a:t>
            </a:r>
            <a:r>
              <a:rPr lang="de-DE" baseline="0" dirty="0" err="1" smtClean="0"/>
              <a:t>is</a:t>
            </a:r>
            <a:r>
              <a:rPr lang="de-DE" baseline="0" dirty="0" smtClean="0"/>
              <a:t> </a:t>
            </a:r>
            <a:r>
              <a:rPr lang="de-DE" baseline="0" dirty="0" err="1" smtClean="0"/>
              <a:t>because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a:t>
            </a:r>
            <a:r>
              <a:rPr lang="de-DE" baseline="0" dirty="0" err="1" smtClean="0"/>
              <a:t>them</a:t>
            </a:r>
            <a:r>
              <a:rPr lang="de-DE" baseline="0" dirty="0" smtClean="0"/>
              <a:t>. The </a:t>
            </a:r>
            <a:r>
              <a:rPr lang="de-DE" baseline="0" dirty="0" err="1" smtClean="0"/>
              <a:t>longer</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simplier</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to</a:t>
            </a:r>
            <a:r>
              <a:rPr lang="de-DE" baseline="0" dirty="0" smtClean="0"/>
              <a:t> find. The </a:t>
            </a:r>
            <a:r>
              <a:rPr lang="de-DE" baseline="0" dirty="0" err="1" smtClean="0"/>
              <a:t>length</a:t>
            </a:r>
            <a:r>
              <a:rPr lang="de-DE" baseline="0" dirty="0" smtClean="0"/>
              <a:t> </a:t>
            </a:r>
            <a:r>
              <a:rPr lang="de-DE" baseline="0" dirty="0" err="1" smtClean="0"/>
              <a:t>of</a:t>
            </a:r>
            <a:r>
              <a:rPr lang="de-DE" baseline="0" dirty="0" smtClean="0"/>
              <a:t> Arid3a </a:t>
            </a:r>
            <a:r>
              <a:rPr lang="de-DE" baseline="0" dirty="0" err="1" smtClean="0"/>
              <a:t>is</a:t>
            </a:r>
            <a:r>
              <a:rPr lang="de-DE" baseline="0" dirty="0" smtClean="0"/>
              <a:t> </a:t>
            </a:r>
            <a:r>
              <a:rPr lang="de-DE" baseline="0" dirty="0" err="1" smtClean="0"/>
              <a:t>only</a:t>
            </a:r>
            <a:r>
              <a:rPr lang="de-DE" baseline="0" dirty="0" smtClean="0"/>
              <a:t> 6, </a:t>
            </a:r>
            <a:r>
              <a:rPr lang="de-DE" baseline="0" dirty="0" err="1" smtClean="0"/>
              <a:t>while</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CTCF </a:t>
            </a:r>
            <a:r>
              <a:rPr lang="de-DE" baseline="0" dirty="0" err="1" smtClean="0"/>
              <a:t>is</a:t>
            </a:r>
            <a:r>
              <a:rPr lang="de-DE" baseline="0" dirty="0" smtClean="0"/>
              <a:t> 19. </a:t>
            </a:r>
            <a:r>
              <a:rPr lang="de-DE" baseline="0" dirty="0" err="1" smtClean="0"/>
              <a:t>That</a:t>
            </a:r>
            <a:r>
              <a:rPr lang="de-DE" baseline="0" dirty="0" smtClean="0"/>
              <a:t> was </a:t>
            </a:r>
            <a:r>
              <a:rPr lang="de-DE" baseline="0" dirty="0" err="1" smtClean="0"/>
              <a:t>our</a:t>
            </a:r>
            <a:r>
              <a:rPr lang="de-DE" baseline="0" dirty="0" smtClean="0"/>
              <a:t> </a:t>
            </a:r>
            <a:r>
              <a:rPr lang="de-DE" baseline="0" dirty="0" err="1" smtClean="0"/>
              <a:t>first</a:t>
            </a:r>
            <a:r>
              <a:rPr lang="de-DE" baseline="0" dirty="0" smtClean="0"/>
              <a:t> </a:t>
            </a:r>
            <a:r>
              <a:rPr lang="de-DE" baseline="0" dirty="0" err="1" smtClean="0"/>
              <a:t>conclusion</a:t>
            </a:r>
            <a:r>
              <a:rPr lang="de-DE" baseline="0" dirty="0" smtClean="0"/>
              <a:t>.</a:t>
            </a:r>
            <a:endParaRPr lang="de-DE" dirty="0" smtClean="0"/>
          </a:p>
          <a:p>
            <a:endParaRPr lang="de-DE" baseline="0" dirty="0" smtClean="0"/>
          </a:p>
          <a:p>
            <a:r>
              <a:rPr lang="de-DE" baseline="0" dirty="0" err="1" smtClean="0"/>
              <a:t>Here</a:t>
            </a:r>
            <a:r>
              <a:rPr lang="de-DE" baseline="0" dirty="0" smtClean="0"/>
              <a:t> </a:t>
            </a:r>
            <a:r>
              <a:rPr lang="de-DE" baseline="0" dirty="0" err="1" smtClean="0"/>
              <a:t>are</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and</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a:t>
            </a:r>
            <a:r>
              <a:rPr lang="de-DE" baseline="0" dirty="0" err="1" smtClean="0"/>
              <a:t>overlaps</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a:t>
            </a:r>
            <a:r>
              <a:rPr lang="de-DE" baseline="0" dirty="0" err="1" smtClean="0"/>
              <a:t>and</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but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bg</a:t>
            </a:r>
            <a:r>
              <a:rPr lang="de-DE" baseline="0" dirty="0" smtClean="0"/>
              <a:t>; </a:t>
            </a:r>
            <a:r>
              <a:rPr lang="de-DE" baseline="0" dirty="0" err="1" smtClean="0"/>
              <a:t>or</a:t>
            </a:r>
            <a:r>
              <a:rPr lang="de-DE" baseline="0" dirty="0" smtClean="0"/>
              <a:t> </a:t>
            </a:r>
            <a:r>
              <a:rPr lang="de-DE" baseline="0" dirty="0" err="1" smtClean="0"/>
              <a:t>comparison</a:t>
            </a:r>
            <a:r>
              <a:rPr lang="de-DE" baseline="0" dirty="0" smtClean="0"/>
              <a:t> in </a:t>
            </a:r>
            <a:r>
              <a:rPr lang="de-DE" baseline="0" dirty="0" err="1" smtClean="0"/>
              <a:t>usage</a:t>
            </a:r>
            <a:r>
              <a:rPr lang="de-DE" baseline="0" dirty="0" smtClean="0"/>
              <a:t> </a:t>
            </a:r>
            <a:r>
              <a:rPr lang="de-DE" baseline="0" dirty="0" err="1" smtClean="0"/>
              <a:t>of</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different p </a:t>
            </a:r>
            <a:r>
              <a:rPr lang="de-DE" baseline="0" dirty="0" err="1" smtClean="0"/>
              <a:t>values</a:t>
            </a:r>
            <a:r>
              <a:rPr lang="de-DE" baseline="0" dirty="0" smtClean="0"/>
              <a:t>. </a:t>
            </a:r>
          </a:p>
          <a:p>
            <a:r>
              <a:rPr lang="de-DE" baseline="0" dirty="0" err="1" smtClean="0"/>
              <a:t>Of</a:t>
            </a:r>
            <a:r>
              <a:rPr lang="de-DE" baseline="0" dirty="0" smtClean="0"/>
              <a:t> </a:t>
            </a:r>
            <a:r>
              <a:rPr lang="de-DE" baseline="0" dirty="0" err="1" smtClean="0"/>
              <a:t>course</a:t>
            </a:r>
            <a:r>
              <a:rPr lang="de-DE" baseline="0" dirty="0" smtClean="0"/>
              <a:t> I </a:t>
            </a:r>
            <a:r>
              <a:rPr lang="de-DE" baseline="0" dirty="0" err="1" smtClean="0"/>
              <a:t>have</a:t>
            </a:r>
            <a:r>
              <a:rPr lang="de-DE" baseline="0" dirty="0" smtClean="0"/>
              <a:t> also </a:t>
            </a:r>
            <a:r>
              <a:rPr lang="de-DE" baseline="0" dirty="0" err="1" smtClean="0"/>
              <a:t>made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motifs</a:t>
            </a:r>
            <a:r>
              <a:rPr lang="de-DE" baseline="0" dirty="0" smtClean="0"/>
              <a:t>, so </a:t>
            </a:r>
            <a:r>
              <a:rPr lang="de-DE" baseline="0" dirty="0" err="1" smtClean="0"/>
              <a:t>that</a:t>
            </a:r>
            <a:r>
              <a:rPr lang="de-DE" baseline="0" dirty="0" smtClean="0"/>
              <a:t> </a:t>
            </a:r>
            <a:r>
              <a:rPr lang="de-DE" baseline="0" dirty="0" err="1" smtClean="0"/>
              <a:t>one</a:t>
            </a:r>
            <a:r>
              <a:rPr lang="de-DE" baseline="0" dirty="0" smtClean="0"/>
              <a:t> </a:t>
            </a:r>
            <a:r>
              <a:rPr lang="de-DE" baseline="0" dirty="0" err="1" smtClean="0"/>
              <a:t>can</a:t>
            </a:r>
            <a:r>
              <a:rPr lang="de-DE" baseline="0" dirty="0" smtClean="0"/>
              <a:t> </a:t>
            </a:r>
            <a:r>
              <a:rPr lang="de-DE" baseline="0" dirty="0" err="1" smtClean="0"/>
              <a:t>easily</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a:t>
            </a:r>
            <a:r>
              <a:rPr lang="de-DE" baseline="0" dirty="0" err="1" smtClean="0"/>
              <a:t>while</a:t>
            </a:r>
            <a:r>
              <a:rPr lang="de-DE" baseline="0" dirty="0" smtClean="0"/>
              <a:t> </a:t>
            </a:r>
            <a:r>
              <a:rPr lang="de-DE" baseline="0" dirty="0" err="1" smtClean="0"/>
              <a:t>setting</a:t>
            </a:r>
            <a:r>
              <a:rPr lang="de-DE" baseline="0" dirty="0" smtClean="0"/>
              <a:t> different </a:t>
            </a:r>
            <a:r>
              <a:rPr lang="de-DE" baseline="0" dirty="0" err="1" smtClean="0"/>
              <a:t>parameters</a:t>
            </a:r>
            <a:r>
              <a:rPr lang="de-DE" baseline="0" dirty="0" smtClean="0"/>
              <a:t>.</a:t>
            </a:r>
          </a:p>
          <a:p>
            <a:r>
              <a:rPr lang="de-DE" baseline="0" dirty="0" smtClean="0"/>
              <a:t>On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plot</a:t>
            </a:r>
            <a:r>
              <a:rPr lang="de-DE" baseline="0" dirty="0" smtClean="0"/>
              <a:t> </a:t>
            </a:r>
            <a:r>
              <a:rPr lang="de-DE" baseline="0" dirty="0" err="1" smtClean="0"/>
              <a:t>with</a:t>
            </a:r>
            <a:r>
              <a:rPr lang="de-DE" baseline="0" dirty="0" smtClean="0"/>
              <a:t> </a:t>
            </a:r>
            <a:r>
              <a:rPr lang="de-DE" baseline="0" dirty="0" err="1" smtClean="0"/>
              <a:t>blue</a:t>
            </a:r>
            <a:r>
              <a:rPr lang="de-DE" baseline="0" dirty="0" smtClean="0"/>
              <a:t> </a:t>
            </a:r>
            <a:r>
              <a:rPr lang="de-DE" baseline="0" dirty="0" err="1" smtClean="0"/>
              <a:t>bars</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smaller</a:t>
            </a:r>
            <a:r>
              <a:rPr lang="de-DE" baseline="0" dirty="0" smtClean="0"/>
              <a:t> (</a:t>
            </a:r>
            <a:r>
              <a:rPr lang="de-DE" baseline="0" dirty="0" err="1" smtClean="0"/>
              <a:t>and</a:t>
            </a:r>
            <a:r>
              <a:rPr lang="de-DE" baseline="0" dirty="0" smtClean="0"/>
              <a:t> </a:t>
            </a:r>
            <a:r>
              <a:rPr lang="de-DE" baseline="0" dirty="0" err="1" smtClean="0"/>
              <a:t>stricter</a:t>
            </a:r>
            <a:r>
              <a:rPr lang="de-DE" baseline="0" dirty="0" smtClean="0"/>
              <a:t>) </a:t>
            </a:r>
            <a:r>
              <a:rPr lang="de-DE" baseline="0" dirty="0" err="1" smtClean="0"/>
              <a:t>the</a:t>
            </a:r>
            <a:r>
              <a:rPr lang="de-DE" baseline="0" dirty="0" smtClean="0"/>
              <a:t> p </a:t>
            </a:r>
            <a:r>
              <a:rPr lang="de-DE" baseline="0" dirty="0" err="1" smtClean="0"/>
              <a:t>value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less</a:t>
            </a:r>
            <a:r>
              <a:rPr lang="de-DE" baseline="0" dirty="0" smtClean="0"/>
              <a:t> </a:t>
            </a:r>
            <a:r>
              <a:rPr lang="de-DE" baseline="0" dirty="0" err="1" smtClean="0"/>
              <a:t>there</a:t>
            </a:r>
            <a:r>
              <a:rPr lang="de-DE" baseline="0" dirty="0" smtClean="0"/>
              <a:t> will </a:t>
            </a:r>
            <a:r>
              <a:rPr lang="de-DE" baseline="0" dirty="0" err="1" smtClean="0"/>
              <a:t>be</a:t>
            </a:r>
            <a:r>
              <a:rPr lang="de-DE" baseline="0" dirty="0" smtClean="0"/>
              <a:t> </a:t>
            </a:r>
            <a:r>
              <a:rPr lang="de-DE" baseline="0" dirty="0" err="1" smtClean="0"/>
              <a:t>found</a:t>
            </a:r>
            <a:r>
              <a:rPr lang="de-DE" baseline="0" dirty="0" smtClean="0"/>
              <a:t> in TFBS </a:t>
            </a:r>
            <a:r>
              <a:rPr lang="de-DE" baseline="0" dirty="0" err="1" smtClean="0"/>
              <a:t>scan</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way</a:t>
            </a:r>
            <a:r>
              <a:rPr lang="de-DE" baseline="0" dirty="0" smtClean="0"/>
              <a:t> </a:t>
            </a:r>
            <a:r>
              <a:rPr lang="de-DE" baseline="0" dirty="0" err="1" smtClean="0"/>
              <a:t>around</a:t>
            </a:r>
            <a:r>
              <a:rPr lang="de-DE" baseline="0" dirty="0" smtClean="0"/>
              <a:t>. On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plot</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similar</a:t>
            </a:r>
            <a:r>
              <a:rPr lang="de-DE" baseline="0" dirty="0" smtClean="0"/>
              <a:t> </a:t>
            </a:r>
            <a:r>
              <a:rPr lang="de-DE" baseline="0" dirty="0" err="1" smtClean="0"/>
              <a:t>results</a:t>
            </a:r>
            <a:r>
              <a:rPr lang="de-DE" baseline="0" dirty="0" smtClean="0"/>
              <a:t> </a:t>
            </a:r>
            <a:r>
              <a:rPr lang="de-DE" baseline="0" dirty="0" err="1" smtClean="0"/>
              <a:t>performing</a:t>
            </a:r>
            <a:r>
              <a:rPr lang="de-DE" baseline="0" dirty="0" smtClean="0"/>
              <a:t> </a:t>
            </a:r>
            <a:r>
              <a:rPr lang="de-DE" baseline="0" dirty="0" err="1" smtClean="0"/>
              <a:t>with</a:t>
            </a:r>
            <a:r>
              <a:rPr lang="de-DE" baseline="0" dirty="0" smtClean="0"/>
              <a:t> </a:t>
            </a:r>
            <a:r>
              <a:rPr lang="de-DE" baseline="0" dirty="0" err="1" smtClean="0"/>
              <a:t>moods</a:t>
            </a:r>
            <a:r>
              <a:rPr lang="de-DE" baseline="0" dirty="0" smtClean="0"/>
              <a:t>.</a:t>
            </a:r>
          </a:p>
          <a:p>
            <a:endParaRPr lang="de-DE" baseline="0" dirty="0" smtClean="0"/>
          </a:p>
          <a:p>
            <a:r>
              <a:rPr lang="de-DE" baseline="0" dirty="0" err="1" smtClean="0"/>
              <a:t>Finally</a:t>
            </a:r>
            <a:r>
              <a:rPr lang="de-DE" baseline="0" dirty="0" smtClean="0"/>
              <a:t> I </a:t>
            </a:r>
            <a:r>
              <a:rPr lang="de-DE" baseline="0" dirty="0" err="1" smtClean="0"/>
              <a:t>have</a:t>
            </a:r>
            <a:r>
              <a:rPr lang="de-DE" baseline="0" dirty="0" smtClean="0"/>
              <a:t> </a:t>
            </a:r>
            <a:r>
              <a:rPr lang="de-DE" baseline="0" dirty="0" err="1" smtClean="0"/>
              <a:t>count</a:t>
            </a:r>
            <a:r>
              <a:rPr lang="de-DE" baseline="0" dirty="0" smtClean="0"/>
              <a:t> </a:t>
            </a:r>
            <a:r>
              <a:rPr lang="de-DE" baseline="0" dirty="0" err="1" smtClean="0"/>
              <a:t>the</a:t>
            </a:r>
            <a:r>
              <a:rPr lang="de-DE" baseline="0" dirty="0" smtClean="0"/>
              <a:t> </a:t>
            </a:r>
            <a:r>
              <a:rPr lang="de-DE" baseline="0" dirty="0" err="1" smtClean="0"/>
              <a:t>mean</a:t>
            </a:r>
            <a:r>
              <a:rPr lang="de-DE" baseline="0" dirty="0" smtClean="0"/>
              <a:t> </a:t>
            </a:r>
            <a:r>
              <a:rPr lang="de-DE" baseline="0" dirty="0" err="1" smtClean="0"/>
              <a:t>for</a:t>
            </a:r>
            <a:r>
              <a:rPr lang="de-DE" baseline="0" dirty="0" smtClean="0"/>
              <a:t> </a:t>
            </a:r>
            <a:r>
              <a:rPr lang="de-DE" baseline="0" dirty="0" err="1" smtClean="0"/>
              <a:t>each</a:t>
            </a:r>
            <a:r>
              <a:rPr lang="de-DE" baseline="0" dirty="0" smtClean="0"/>
              <a:t> </a:t>
            </a:r>
            <a:r>
              <a:rPr lang="de-DE" baseline="0" dirty="0" err="1" smtClean="0"/>
              <a:t>run</a:t>
            </a:r>
            <a:r>
              <a:rPr lang="de-DE" baseline="0" dirty="0" smtClean="0"/>
              <a:t>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what</a:t>
            </a:r>
            <a:r>
              <a:rPr lang="de-DE" baseline="0" dirty="0" smtClean="0"/>
              <a:t> </a:t>
            </a:r>
            <a:r>
              <a:rPr lang="de-DE" baseline="0" dirty="0" err="1" smtClean="0"/>
              <a:t>conditions</a:t>
            </a:r>
            <a:r>
              <a:rPr lang="de-DE" baseline="0" dirty="0" smtClean="0"/>
              <a:t> </a:t>
            </a:r>
            <a:r>
              <a:rPr lang="de-DE" baseline="0" dirty="0" err="1" smtClean="0"/>
              <a:t>were</a:t>
            </a:r>
            <a:r>
              <a:rPr lang="de-DE" baseline="0" dirty="0" smtClean="0"/>
              <a:t> </a:t>
            </a:r>
            <a:r>
              <a:rPr lang="de-DE" baseline="0" dirty="0" err="1" smtClean="0"/>
              <a:t>the</a:t>
            </a:r>
            <a:r>
              <a:rPr lang="de-DE" baseline="0" dirty="0" smtClean="0"/>
              <a:t> best. </a:t>
            </a:r>
            <a:r>
              <a:rPr lang="de-DE" baseline="0" dirty="0" err="1" smtClean="0"/>
              <a:t>And</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as</a:t>
            </a:r>
            <a:r>
              <a:rPr lang="de-DE" baseline="0" dirty="0" smtClean="0"/>
              <a:t> </a:t>
            </a:r>
            <a:r>
              <a:rPr lang="de-DE" baseline="0" dirty="0" err="1" smtClean="0"/>
              <a:t>expected</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a:t>
            </a:r>
            <a:r>
              <a:rPr lang="de-DE" baseline="0" dirty="0" err="1" smtClean="0"/>
              <a:t>sensitivity</a:t>
            </a:r>
            <a:r>
              <a:rPr lang="de-DE" baseline="0" dirty="0" smtClean="0"/>
              <a:t> </a:t>
            </a:r>
            <a:r>
              <a:rPr lang="de-DE" baseline="0" dirty="0" err="1" smtClean="0"/>
              <a:t>performs</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lowest</a:t>
            </a:r>
            <a:r>
              <a:rPr lang="de-DE" baseline="0" dirty="0" smtClean="0"/>
              <a:t> p </a:t>
            </a:r>
            <a:r>
              <a:rPr lang="de-DE" baseline="0" dirty="0" err="1" smtClean="0"/>
              <a:t>value</a:t>
            </a:r>
            <a:r>
              <a:rPr lang="de-DE" baseline="0" dirty="0" smtClean="0"/>
              <a:t>, </a:t>
            </a:r>
            <a:r>
              <a:rPr lang="de-DE" baseline="0" dirty="0" err="1" smtClean="0"/>
              <a:t>because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much</a:t>
            </a:r>
            <a:r>
              <a:rPr lang="de-DE" baseline="0" dirty="0" smtClean="0"/>
              <a:t> </a:t>
            </a:r>
            <a:r>
              <a:rPr lang="de-DE" baseline="0" dirty="0" err="1" smtClean="0"/>
              <a:t>more</a:t>
            </a:r>
            <a:r>
              <a:rPr lang="de-DE" baseline="0" dirty="0" smtClean="0"/>
              <a:t> </a:t>
            </a:r>
            <a:r>
              <a:rPr lang="de-DE" baseline="0" dirty="0" err="1" smtClean="0"/>
              <a:t>reads</a:t>
            </a:r>
            <a:r>
              <a:rPr lang="de-DE" baseline="0" dirty="0" smtClean="0"/>
              <a:t> </a:t>
            </a:r>
            <a:r>
              <a:rPr lang="de-DE" baseline="0" dirty="0" err="1" smtClean="0"/>
              <a:t>found</a:t>
            </a:r>
            <a:r>
              <a:rPr lang="de-DE" baseline="0" dirty="0" smtClean="0"/>
              <a: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26</a:t>
            </a:fld>
            <a:endParaRPr lang="de-DE"/>
          </a:p>
        </p:txBody>
      </p:sp>
    </p:spTree>
    <p:extLst>
      <p:ext uri="{BB962C8B-B14F-4D97-AF65-F5344CB8AC3E}">
        <p14:creationId xmlns:p14="http://schemas.microsoft.com/office/powerpoint/2010/main" val="395016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So I </a:t>
            </a:r>
            <a:r>
              <a:rPr lang="de-DE" dirty="0" err="1" smtClean="0"/>
              <a:t>have</a:t>
            </a:r>
            <a:r>
              <a:rPr lang="de-DE" dirty="0" smtClean="0"/>
              <a:t> </a:t>
            </a:r>
            <a:r>
              <a:rPr lang="de-DE" dirty="0" err="1" smtClean="0"/>
              <a:t>made</a:t>
            </a:r>
            <a:r>
              <a:rPr lang="de-DE" dirty="0" smtClean="0"/>
              <a:t> </a:t>
            </a:r>
            <a:r>
              <a:rPr lang="de-DE" dirty="0" err="1" smtClean="0"/>
              <a:t>plots</a:t>
            </a:r>
            <a:r>
              <a:rPr lang="de-DE" dirty="0" smtClean="0"/>
              <a:t> </a:t>
            </a:r>
            <a:r>
              <a:rPr lang="de-DE" dirty="0" err="1" smtClean="0"/>
              <a:t>to</a:t>
            </a:r>
            <a:r>
              <a:rPr lang="de-DE" dirty="0" smtClean="0"/>
              <a:t> </a:t>
            </a:r>
            <a:r>
              <a:rPr lang="de-DE" dirty="0" err="1" smtClean="0"/>
              <a:t>compare</a:t>
            </a:r>
            <a:r>
              <a:rPr lang="de-DE" dirty="0" smtClean="0"/>
              <a:t> </a:t>
            </a:r>
            <a:r>
              <a:rPr lang="de-DE" dirty="0" err="1" smtClean="0"/>
              <a:t>the</a:t>
            </a:r>
            <a:r>
              <a:rPr lang="de-DE" dirty="0" smtClean="0"/>
              <a:t> </a:t>
            </a:r>
            <a:r>
              <a:rPr lang="de-DE" dirty="0" err="1" smtClean="0"/>
              <a:t>conditions</a:t>
            </a:r>
            <a:r>
              <a:rPr lang="de-DE" dirty="0" smtClean="0"/>
              <a:t>.</a:t>
            </a:r>
            <a:r>
              <a:rPr lang="de-D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Mention</a:t>
            </a:r>
            <a:r>
              <a:rPr lang="de-DE" baseline="0" dirty="0" smtClean="0"/>
              <a:t> </a:t>
            </a:r>
            <a:r>
              <a:rPr lang="de-DE" baseline="0" dirty="0" err="1" smtClean="0"/>
              <a:t>that</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always</a:t>
            </a:r>
            <a:r>
              <a:rPr lang="de-DE" baseline="0" dirty="0" smtClean="0"/>
              <a:t> </a:t>
            </a:r>
            <a:r>
              <a:rPr lang="de-DE" baseline="0" dirty="0" err="1" smtClean="0"/>
              <a:t>several</a:t>
            </a:r>
            <a:r>
              <a:rPr lang="de-DE" baseline="0" dirty="0" smtClean="0"/>
              <a:t> </a:t>
            </a:r>
            <a:r>
              <a:rPr lang="de-DE" baseline="0" dirty="0" err="1" smtClean="0"/>
              <a:t>motifs</a:t>
            </a:r>
            <a:r>
              <a:rPr lang="de-DE" baseline="0" dirty="0" smtClean="0"/>
              <a:t>, </a:t>
            </a:r>
            <a:r>
              <a:rPr lang="de-DE" baseline="0" dirty="0" err="1" smtClean="0"/>
              <a:t>that</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1.0 (such </a:t>
            </a:r>
            <a:r>
              <a:rPr lang="de-DE" baseline="0" dirty="0" err="1" smtClean="0"/>
              <a:t>as</a:t>
            </a:r>
            <a:r>
              <a:rPr lang="de-DE" baseline="0" dirty="0" smtClean="0"/>
              <a:t> CTCF_MA0139.1) </a:t>
            </a:r>
            <a:r>
              <a:rPr lang="de-DE" baseline="0" dirty="0" err="1" smtClean="0"/>
              <a:t>and</a:t>
            </a:r>
            <a:r>
              <a:rPr lang="de-DE" baseline="0" dirty="0" smtClean="0"/>
              <a:t> </a:t>
            </a:r>
            <a:r>
              <a:rPr lang="de-DE" baseline="0" dirty="0" err="1" smtClean="0"/>
              <a:t>those</a:t>
            </a:r>
            <a:r>
              <a:rPr lang="de-DE" baseline="0" dirty="0" smtClean="0"/>
              <a:t> </a:t>
            </a:r>
            <a:r>
              <a:rPr lang="de-DE" baseline="0" dirty="0" err="1" smtClean="0"/>
              <a:t>situated</a:t>
            </a:r>
            <a:r>
              <a:rPr lang="de-DE" baseline="0" dirty="0" smtClean="0"/>
              <a:t> </a:t>
            </a:r>
            <a:r>
              <a:rPr lang="de-DE" baseline="0" dirty="0" err="1" smtClean="0"/>
              <a:t>nearer</a:t>
            </a:r>
            <a:r>
              <a:rPr lang="de-DE" baseline="0" dirty="0" smtClean="0"/>
              <a:t> </a:t>
            </a:r>
            <a:r>
              <a:rPr lang="de-DE" baseline="0" dirty="0" err="1" smtClean="0"/>
              <a:t>to</a:t>
            </a:r>
            <a:r>
              <a:rPr lang="de-DE" baseline="0" dirty="0" smtClean="0"/>
              <a:t> 0.0 (such </a:t>
            </a:r>
            <a:r>
              <a:rPr lang="de-DE" baseline="0" dirty="0" err="1" smtClean="0"/>
              <a:t>as</a:t>
            </a:r>
            <a:r>
              <a:rPr lang="de-DE" baseline="0" dirty="0" smtClean="0"/>
              <a:t> Arid3a_MA0151.1). This </a:t>
            </a:r>
            <a:r>
              <a:rPr lang="de-DE" baseline="0" dirty="0" err="1" smtClean="0"/>
              <a:t>is</a:t>
            </a:r>
            <a:r>
              <a:rPr lang="de-DE" baseline="0" dirty="0" smtClean="0"/>
              <a:t> </a:t>
            </a:r>
            <a:r>
              <a:rPr lang="de-DE" baseline="0" dirty="0" err="1" smtClean="0"/>
              <a:t>because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a:t>
            </a:r>
            <a:r>
              <a:rPr lang="de-DE" baseline="0" dirty="0" err="1" smtClean="0"/>
              <a:t>them</a:t>
            </a:r>
            <a:r>
              <a:rPr lang="de-DE" baseline="0" dirty="0" smtClean="0"/>
              <a:t>. The </a:t>
            </a:r>
            <a:r>
              <a:rPr lang="de-DE" baseline="0" dirty="0" err="1" smtClean="0"/>
              <a:t>longer</a:t>
            </a:r>
            <a:r>
              <a:rPr lang="de-DE" baseline="0" dirty="0" smtClean="0"/>
              <a:t> </a:t>
            </a:r>
            <a:r>
              <a:rPr lang="de-DE" baseline="0" dirty="0" err="1" smtClean="0"/>
              <a:t>the</a:t>
            </a:r>
            <a:r>
              <a:rPr lang="de-DE" baseline="0" dirty="0" smtClean="0"/>
              <a:t> </a:t>
            </a:r>
            <a:r>
              <a:rPr lang="de-DE" baseline="0" dirty="0" err="1" smtClean="0"/>
              <a:t>motif</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simplier</a:t>
            </a:r>
            <a:r>
              <a:rPr lang="de-DE" baseline="0" dirty="0" smtClean="0"/>
              <a:t> </a:t>
            </a:r>
            <a:r>
              <a:rPr lang="de-DE" baseline="0" dirty="0" err="1" smtClean="0"/>
              <a:t>they</a:t>
            </a:r>
            <a:r>
              <a:rPr lang="de-DE" baseline="0" dirty="0" smtClean="0"/>
              <a:t> </a:t>
            </a:r>
            <a:r>
              <a:rPr lang="de-DE" baseline="0" dirty="0" err="1" smtClean="0"/>
              <a:t>are</a:t>
            </a:r>
            <a:r>
              <a:rPr lang="de-DE" baseline="0" dirty="0" smtClean="0"/>
              <a:t> </a:t>
            </a:r>
            <a:r>
              <a:rPr lang="de-DE" baseline="0" dirty="0" err="1" smtClean="0"/>
              <a:t>to</a:t>
            </a:r>
            <a:r>
              <a:rPr lang="de-DE" baseline="0" dirty="0" smtClean="0"/>
              <a:t> find. The </a:t>
            </a:r>
            <a:r>
              <a:rPr lang="de-DE" baseline="0" dirty="0" err="1" smtClean="0"/>
              <a:t>length</a:t>
            </a:r>
            <a:r>
              <a:rPr lang="de-DE" baseline="0" dirty="0" smtClean="0"/>
              <a:t> </a:t>
            </a:r>
            <a:r>
              <a:rPr lang="de-DE" baseline="0" dirty="0" err="1" smtClean="0"/>
              <a:t>of</a:t>
            </a:r>
            <a:r>
              <a:rPr lang="de-DE" baseline="0" dirty="0" smtClean="0"/>
              <a:t> Arid3a </a:t>
            </a:r>
            <a:r>
              <a:rPr lang="de-DE" baseline="0" dirty="0" err="1" smtClean="0"/>
              <a:t>is</a:t>
            </a:r>
            <a:r>
              <a:rPr lang="de-DE" baseline="0" dirty="0" smtClean="0"/>
              <a:t> </a:t>
            </a:r>
            <a:r>
              <a:rPr lang="de-DE" baseline="0" dirty="0" err="1" smtClean="0"/>
              <a:t>only</a:t>
            </a:r>
            <a:r>
              <a:rPr lang="de-DE" baseline="0" dirty="0" smtClean="0"/>
              <a:t> 6, </a:t>
            </a:r>
            <a:r>
              <a:rPr lang="de-DE" baseline="0" dirty="0" err="1" smtClean="0"/>
              <a:t>while</a:t>
            </a:r>
            <a:r>
              <a:rPr lang="de-DE" baseline="0" dirty="0" smtClean="0"/>
              <a:t> </a:t>
            </a:r>
            <a:r>
              <a:rPr lang="de-DE" baseline="0" dirty="0" err="1" smtClean="0"/>
              <a:t>the</a:t>
            </a:r>
            <a:r>
              <a:rPr lang="de-DE" baseline="0" dirty="0" smtClean="0"/>
              <a:t> </a:t>
            </a:r>
            <a:r>
              <a:rPr lang="de-DE" baseline="0" dirty="0" err="1" smtClean="0"/>
              <a:t>length</a:t>
            </a:r>
            <a:r>
              <a:rPr lang="de-DE" baseline="0" dirty="0" smtClean="0"/>
              <a:t> </a:t>
            </a:r>
            <a:r>
              <a:rPr lang="de-DE" baseline="0" dirty="0" err="1" smtClean="0"/>
              <a:t>of</a:t>
            </a:r>
            <a:r>
              <a:rPr lang="de-DE" baseline="0" dirty="0" smtClean="0"/>
              <a:t> CTCF </a:t>
            </a:r>
            <a:r>
              <a:rPr lang="de-DE" baseline="0" dirty="0" err="1" smtClean="0"/>
              <a:t>is</a:t>
            </a:r>
            <a:r>
              <a:rPr lang="de-DE" baseline="0" dirty="0" smtClean="0"/>
              <a:t> 19. </a:t>
            </a:r>
            <a:r>
              <a:rPr lang="de-DE" baseline="0" dirty="0" err="1" smtClean="0"/>
              <a:t>That</a:t>
            </a:r>
            <a:r>
              <a:rPr lang="de-DE" baseline="0" dirty="0" smtClean="0"/>
              <a:t> was </a:t>
            </a:r>
            <a:r>
              <a:rPr lang="de-DE" baseline="0" dirty="0" err="1" smtClean="0"/>
              <a:t>our</a:t>
            </a:r>
            <a:r>
              <a:rPr lang="de-DE" baseline="0" dirty="0" smtClean="0"/>
              <a:t> </a:t>
            </a:r>
            <a:r>
              <a:rPr lang="de-DE" baseline="0" dirty="0" err="1" smtClean="0"/>
              <a:t>first</a:t>
            </a:r>
            <a:r>
              <a:rPr lang="de-DE" baseline="0" dirty="0" smtClean="0"/>
              <a:t> </a:t>
            </a:r>
            <a:r>
              <a:rPr lang="de-DE" baseline="0" dirty="0" err="1" smtClean="0"/>
              <a:t>conclusion</a:t>
            </a:r>
            <a:r>
              <a:rPr lang="de-DE" baseline="0" dirty="0" smtClean="0"/>
              <a:t>.</a:t>
            </a:r>
            <a:endParaRPr lang="de-DE" dirty="0" smtClean="0"/>
          </a:p>
          <a:p>
            <a:endParaRPr lang="de-DE" baseline="0" dirty="0" smtClean="0"/>
          </a:p>
          <a:p>
            <a:r>
              <a:rPr lang="de-DE" baseline="0" dirty="0" err="1" smtClean="0"/>
              <a:t>Here</a:t>
            </a:r>
            <a:r>
              <a:rPr lang="de-DE" baseline="0" dirty="0" smtClean="0"/>
              <a:t> </a:t>
            </a:r>
            <a:r>
              <a:rPr lang="de-DE" baseline="0" dirty="0" err="1" smtClean="0"/>
              <a:t>are</a:t>
            </a:r>
            <a:r>
              <a:rPr lang="de-DE" baseline="0" dirty="0" smtClean="0"/>
              <a:t>, </a:t>
            </a:r>
            <a:r>
              <a:rPr lang="de-DE" baseline="0" dirty="0" err="1" smtClean="0"/>
              <a:t>for</a:t>
            </a:r>
            <a:r>
              <a:rPr lang="de-DE" baseline="0" dirty="0" smtClean="0"/>
              <a:t> </a:t>
            </a:r>
            <a:r>
              <a:rPr lang="de-DE" baseline="0" dirty="0" err="1" smtClean="0"/>
              <a:t>example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and</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a:t>
            </a:r>
            <a:r>
              <a:rPr lang="de-DE" baseline="0" dirty="0" err="1" smtClean="0"/>
              <a:t>overlaps</a:t>
            </a:r>
            <a:r>
              <a:rPr lang="de-DE" baseline="0" dirty="0" smtClean="0"/>
              <a:t>; </a:t>
            </a:r>
            <a:r>
              <a:rPr lang="de-DE" baseline="0" dirty="0" err="1" smtClean="0"/>
              <a:t>comparison</a:t>
            </a:r>
            <a:r>
              <a:rPr lang="de-DE" baseline="0" dirty="0" smtClean="0"/>
              <a:t> </a:t>
            </a:r>
            <a:r>
              <a:rPr lang="de-DE" baseline="0" dirty="0" err="1" smtClean="0"/>
              <a:t>of</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a:t>
            </a:r>
            <a:r>
              <a:rPr lang="de-DE" baseline="0" dirty="0" err="1" smtClean="0"/>
              <a:t>and</a:t>
            </a:r>
            <a:r>
              <a:rPr lang="de-DE" baseline="0" dirty="0" smtClean="0"/>
              <a:t> </a:t>
            </a:r>
            <a:r>
              <a:rPr lang="de-DE" baseline="0" dirty="0" err="1" smtClean="0"/>
              <a:t>fimo</a:t>
            </a:r>
            <a:r>
              <a:rPr lang="de-DE" baseline="0" dirty="0" smtClean="0"/>
              <a:t> </a:t>
            </a:r>
            <a:r>
              <a:rPr lang="de-DE" baseline="0" dirty="0" err="1" smtClean="0"/>
              <a:t>without</a:t>
            </a:r>
            <a:r>
              <a:rPr lang="de-DE" baseline="0" dirty="0" smtClean="0"/>
              <a:t> </a:t>
            </a:r>
            <a:r>
              <a:rPr lang="de-DE" baseline="0" dirty="0" err="1" smtClean="0"/>
              <a:t>overlaps</a:t>
            </a:r>
            <a:r>
              <a:rPr lang="de-DE" baseline="0" dirty="0" smtClean="0"/>
              <a:t>, but </a:t>
            </a:r>
            <a:r>
              <a:rPr lang="de-DE" baseline="0" dirty="0" err="1" smtClean="0"/>
              <a:t>with</a:t>
            </a:r>
            <a:r>
              <a:rPr lang="de-DE" baseline="0" dirty="0" smtClean="0"/>
              <a:t> </a:t>
            </a:r>
            <a:r>
              <a:rPr lang="de-DE" baseline="0" dirty="0" err="1" smtClean="0"/>
              <a:t>the</a:t>
            </a:r>
            <a:r>
              <a:rPr lang="de-DE" baseline="0" dirty="0" smtClean="0"/>
              <a:t> </a:t>
            </a:r>
            <a:r>
              <a:rPr lang="de-DE" baseline="0" dirty="0" err="1" smtClean="0"/>
              <a:t>bg</a:t>
            </a:r>
            <a:r>
              <a:rPr lang="de-DE" baseline="0" dirty="0" smtClean="0"/>
              <a:t>; </a:t>
            </a:r>
            <a:r>
              <a:rPr lang="de-DE" baseline="0" dirty="0" err="1" smtClean="0"/>
              <a:t>or</a:t>
            </a:r>
            <a:r>
              <a:rPr lang="de-DE" baseline="0" dirty="0" smtClean="0"/>
              <a:t> </a:t>
            </a:r>
            <a:r>
              <a:rPr lang="de-DE" baseline="0" dirty="0" err="1" smtClean="0"/>
              <a:t>comparison</a:t>
            </a:r>
            <a:r>
              <a:rPr lang="de-DE" baseline="0" dirty="0" smtClean="0"/>
              <a:t> in </a:t>
            </a:r>
            <a:r>
              <a:rPr lang="de-DE" baseline="0" dirty="0" err="1" smtClean="0"/>
              <a:t>usage</a:t>
            </a:r>
            <a:r>
              <a:rPr lang="de-DE" baseline="0" dirty="0" smtClean="0"/>
              <a:t> </a:t>
            </a:r>
            <a:r>
              <a:rPr lang="de-DE" baseline="0" dirty="0" err="1" smtClean="0"/>
              <a:t>of</a:t>
            </a:r>
            <a:r>
              <a:rPr lang="de-DE" baseline="0" dirty="0" smtClean="0"/>
              <a:t> </a:t>
            </a:r>
            <a:r>
              <a:rPr lang="de-DE" baseline="0" dirty="0" err="1" smtClean="0"/>
              <a:t>moods</a:t>
            </a:r>
            <a:r>
              <a:rPr lang="de-DE" baseline="0" dirty="0" smtClean="0"/>
              <a:t> </a:t>
            </a:r>
            <a:r>
              <a:rPr lang="de-DE" baseline="0" dirty="0" err="1" smtClean="0"/>
              <a:t>with</a:t>
            </a:r>
            <a:r>
              <a:rPr lang="de-DE" baseline="0" dirty="0" smtClean="0"/>
              <a:t> different p </a:t>
            </a:r>
            <a:r>
              <a:rPr lang="de-DE" baseline="0" dirty="0" err="1" smtClean="0"/>
              <a:t>values</a:t>
            </a:r>
            <a:r>
              <a:rPr lang="de-DE" baseline="0" dirty="0" smtClean="0"/>
              <a:t>. </a:t>
            </a:r>
          </a:p>
          <a:p>
            <a:r>
              <a:rPr lang="de-DE" baseline="0" dirty="0" err="1" smtClean="0"/>
              <a:t>Of</a:t>
            </a:r>
            <a:r>
              <a:rPr lang="de-DE" baseline="0" dirty="0" smtClean="0"/>
              <a:t> </a:t>
            </a:r>
            <a:r>
              <a:rPr lang="de-DE" baseline="0" dirty="0" err="1" smtClean="0"/>
              <a:t>course</a:t>
            </a:r>
            <a:r>
              <a:rPr lang="de-DE" baseline="0" dirty="0" smtClean="0"/>
              <a:t> I </a:t>
            </a:r>
            <a:r>
              <a:rPr lang="de-DE" baseline="0" dirty="0" err="1" smtClean="0"/>
              <a:t>have</a:t>
            </a:r>
            <a:r>
              <a:rPr lang="de-DE" baseline="0" dirty="0" smtClean="0"/>
              <a:t> also </a:t>
            </a:r>
            <a:r>
              <a:rPr lang="de-DE" baseline="0" dirty="0" err="1" smtClean="0"/>
              <a:t>made</a:t>
            </a:r>
            <a:r>
              <a:rPr lang="de-DE" baseline="0" dirty="0" smtClean="0"/>
              <a:t> </a:t>
            </a:r>
            <a:r>
              <a:rPr lang="de-DE" baseline="0" dirty="0" err="1" smtClean="0"/>
              <a:t>the</a:t>
            </a:r>
            <a:r>
              <a:rPr lang="de-DE" baseline="0" dirty="0" smtClean="0"/>
              <a:t> </a:t>
            </a:r>
            <a:r>
              <a:rPr lang="de-DE" baseline="0" dirty="0" err="1" smtClean="0"/>
              <a:t>comparison</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motifs</a:t>
            </a:r>
            <a:r>
              <a:rPr lang="de-DE" baseline="0" dirty="0" smtClean="0"/>
              <a:t>, so </a:t>
            </a:r>
            <a:r>
              <a:rPr lang="de-DE" baseline="0" dirty="0" err="1" smtClean="0"/>
              <a:t>that</a:t>
            </a:r>
            <a:r>
              <a:rPr lang="de-DE" baseline="0" dirty="0" smtClean="0"/>
              <a:t> </a:t>
            </a:r>
            <a:r>
              <a:rPr lang="de-DE" baseline="0" dirty="0" err="1" smtClean="0"/>
              <a:t>one</a:t>
            </a:r>
            <a:r>
              <a:rPr lang="de-DE" baseline="0" dirty="0" smtClean="0"/>
              <a:t> </a:t>
            </a:r>
            <a:r>
              <a:rPr lang="de-DE" baseline="0" dirty="0" err="1" smtClean="0"/>
              <a:t>can</a:t>
            </a:r>
            <a:r>
              <a:rPr lang="de-DE" baseline="0" dirty="0" smtClean="0"/>
              <a:t> </a:t>
            </a:r>
            <a:r>
              <a:rPr lang="de-DE" baseline="0" dirty="0" err="1" smtClean="0"/>
              <a:t>easily</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t>
            </a:r>
            <a:r>
              <a:rPr lang="de-DE" baseline="0" dirty="0" err="1" smtClean="0"/>
              <a:t>happens</a:t>
            </a:r>
            <a:r>
              <a:rPr lang="de-DE" baseline="0" dirty="0" smtClean="0"/>
              <a:t> </a:t>
            </a:r>
            <a:r>
              <a:rPr lang="de-DE" baseline="0" dirty="0" err="1" smtClean="0"/>
              <a:t>while</a:t>
            </a:r>
            <a:r>
              <a:rPr lang="de-DE" baseline="0" dirty="0" smtClean="0"/>
              <a:t> </a:t>
            </a:r>
            <a:r>
              <a:rPr lang="de-DE" baseline="0" dirty="0" err="1" smtClean="0"/>
              <a:t>setting</a:t>
            </a:r>
            <a:r>
              <a:rPr lang="de-DE" baseline="0" dirty="0" smtClean="0"/>
              <a:t> different </a:t>
            </a:r>
            <a:r>
              <a:rPr lang="de-DE" baseline="0" dirty="0" err="1" smtClean="0"/>
              <a:t>parameters</a:t>
            </a:r>
            <a:r>
              <a:rPr lang="de-DE" baseline="0" dirty="0" smtClean="0"/>
              <a:t>.</a:t>
            </a:r>
          </a:p>
          <a:p>
            <a:r>
              <a:rPr lang="de-DE" baseline="0" dirty="0" smtClean="0"/>
              <a:t>On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plot</a:t>
            </a:r>
            <a:r>
              <a:rPr lang="de-DE" baseline="0" dirty="0" smtClean="0"/>
              <a:t> </a:t>
            </a:r>
            <a:r>
              <a:rPr lang="de-DE" baseline="0" dirty="0" err="1" smtClean="0"/>
              <a:t>with</a:t>
            </a:r>
            <a:r>
              <a:rPr lang="de-DE" baseline="0" dirty="0" smtClean="0"/>
              <a:t> </a:t>
            </a:r>
            <a:r>
              <a:rPr lang="de-DE" baseline="0" dirty="0" err="1" smtClean="0"/>
              <a:t>blue</a:t>
            </a:r>
            <a:r>
              <a:rPr lang="de-DE" baseline="0" dirty="0" smtClean="0"/>
              <a:t> </a:t>
            </a:r>
            <a:r>
              <a:rPr lang="de-DE" baseline="0" dirty="0" err="1" smtClean="0"/>
              <a:t>bars</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smaller</a:t>
            </a:r>
            <a:r>
              <a:rPr lang="de-DE" baseline="0" dirty="0" smtClean="0"/>
              <a:t> (</a:t>
            </a:r>
            <a:r>
              <a:rPr lang="de-DE" baseline="0" dirty="0" err="1" smtClean="0"/>
              <a:t>and</a:t>
            </a:r>
            <a:r>
              <a:rPr lang="de-DE" baseline="0" dirty="0" smtClean="0"/>
              <a:t> </a:t>
            </a:r>
            <a:r>
              <a:rPr lang="de-DE" baseline="0" dirty="0" err="1" smtClean="0"/>
              <a:t>stricter</a:t>
            </a:r>
            <a:r>
              <a:rPr lang="de-DE" baseline="0" dirty="0" smtClean="0"/>
              <a:t>) </a:t>
            </a:r>
            <a:r>
              <a:rPr lang="de-DE" baseline="0" dirty="0" err="1" smtClean="0"/>
              <a:t>the</a:t>
            </a:r>
            <a:r>
              <a:rPr lang="de-DE" baseline="0" dirty="0" smtClean="0"/>
              <a:t> p </a:t>
            </a:r>
            <a:r>
              <a:rPr lang="de-DE" baseline="0" dirty="0" err="1" smtClean="0"/>
              <a:t>value</a:t>
            </a:r>
            <a:r>
              <a:rPr lang="de-DE" baseline="0" dirty="0" smtClean="0"/>
              <a:t>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less</a:t>
            </a:r>
            <a:r>
              <a:rPr lang="de-DE" baseline="0" dirty="0" smtClean="0"/>
              <a:t> </a:t>
            </a:r>
            <a:r>
              <a:rPr lang="de-DE" baseline="0" dirty="0" err="1" smtClean="0"/>
              <a:t>there</a:t>
            </a:r>
            <a:r>
              <a:rPr lang="de-DE" baseline="0" dirty="0" smtClean="0"/>
              <a:t> will </a:t>
            </a:r>
            <a:r>
              <a:rPr lang="de-DE" baseline="0" dirty="0" err="1" smtClean="0"/>
              <a:t>be</a:t>
            </a:r>
            <a:r>
              <a:rPr lang="de-DE" baseline="0" dirty="0" smtClean="0"/>
              <a:t> </a:t>
            </a:r>
            <a:r>
              <a:rPr lang="de-DE" baseline="0" dirty="0" err="1" smtClean="0"/>
              <a:t>found</a:t>
            </a:r>
            <a:r>
              <a:rPr lang="de-DE" baseline="0" dirty="0" smtClean="0"/>
              <a:t> in TFBS </a:t>
            </a:r>
            <a:r>
              <a:rPr lang="de-DE" baseline="0" dirty="0" err="1" smtClean="0"/>
              <a:t>scan</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way</a:t>
            </a:r>
            <a:r>
              <a:rPr lang="de-DE" baseline="0" dirty="0" smtClean="0"/>
              <a:t> </a:t>
            </a:r>
            <a:r>
              <a:rPr lang="de-DE" baseline="0" dirty="0" err="1" smtClean="0"/>
              <a:t>around</a:t>
            </a:r>
            <a:r>
              <a:rPr lang="de-DE" baseline="0" dirty="0" smtClean="0"/>
              <a:t>. On </a:t>
            </a:r>
            <a:r>
              <a:rPr lang="de-DE" baseline="0" dirty="0" err="1" smtClean="0"/>
              <a:t>the</a:t>
            </a:r>
            <a:r>
              <a:rPr lang="de-DE" baseline="0" dirty="0" smtClean="0"/>
              <a:t> </a:t>
            </a:r>
            <a:r>
              <a:rPr lang="de-DE" baseline="0" dirty="0" err="1" smtClean="0"/>
              <a:t>next</a:t>
            </a:r>
            <a:r>
              <a:rPr lang="de-DE" baseline="0" dirty="0" smtClean="0"/>
              <a:t> </a:t>
            </a:r>
            <a:r>
              <a:rPr lang="de-DE" baseline="0" dirty="0" err="1" smtClean="0"/>
              <a:t>plot</a:t>
            </a:r>
            <a:r>
              <a:rPr lang="de-DE" baseline="0" dirty="0" smtClean="0"/>
              <a:t> </a:t>
            </a:r>
            <a:r>
              <a:rPr lang="de-DE" baseline="0" dirty="0" err="1" smtClean="0"/>
              <a:t>you</a:t>
            </a:r>
            <a:r>
              <a:rPr lang="de-DE" baseline="0" dirty="0" smtClean="0"/>
              <a:t> </a:t>
            </a:r>
            <a:r>
              <a:rPr lang="de-DE" baseline="0" dirty="0" err="1" smtClean="0"/>
              <a:t>see</a:t>
            </a:r>
            <a:r>
              <a:rPr lang="de-DE" baseline="0" dirty="0" smtClean="0"/>
              <a:t> </a:t>
            </a:r>
            <a:r>
              <a:rPr lang="de-DE" baseline="0" dirty="0" err="1" smtClean="0"/>
              <a:t>the</a:t>
            </a:r>
            <a:r>
              <a:rPr lang="de-DE" baseline="0" dirty="0" smtClean="0"/>
              <a:t> </a:t>
            </a:r>
            <a:r>
              <a:rPr lang="de-DE" baseline="0" dirty="0" err="1" smtClean="0"/>
              <a:t>similar</a:t>
            </a:r>
            <a:r>
              <a:rPr lang="de-DE" baseline="0" dirty="0" smtClean="0"/>
              <a:t> </a:t>
            </a:r>
            <a:r>
              <a:rPr lang="de-DE" baseline="0" dirty="0" err="1" smtClean="0"/>
              <a:t>results</a:t>
            </a:r>
            <a:r>
              <a:rPr lang="de-DE" baseline="0" dirty="0" smtClean="0"/>
              <a:t> </a:t>
            </a:r>
            <a:r>
              <a:rPr lang="de-DE" baseline="0" dirty="0" err="1" smtClean="0"/>
              <a:t>performing</a:t>
            </a:r>
            <a:r>
              <a:rPr lang="de-DE" baseline="0" dirty="0" smtClean="0"/>
              <a:t> </a:t>
            </a:r>
            <a:r>
              <a:rPr lang="de-DE" baseline="0" dirty="0" err="1" smtClean="0"/>
              <a:t>with</a:t>
            </a:r>
            <a:r>
              <a:rPr lang="de-DE" baseline="0" dirty="0" smtClean="0"/>
              <a:t> </a:t>
            </a:r>
            <a:r>
              <a:rPr lang="de-DE" baseline="0" dirty="0" err="1" smtClean="0"/>
              <a:t>moods</a:t>
            </a:r>
            <a:r>
              <a:rPr lang="de-DE" baseline="0" dirty="0" smtClean="0"/>
              <a:t>.</a:t>
            </a:r>
          </a:p>
          <a:p>
            <a:endParaRPr lang="de-DE" baseline="0" dirty="0" smtClean="0"/>
          </a:p>
          <a:p>
            <a:r>
              <a:rPr lang="de-DE" baseline="0" dirty="0" err="1" smtClean="0"/>
              <a:t>Finally</a:t>
            </a:r>
            <a:r>
              <a:rPr lang="de-DE" baseline="0" dirty="0" smtClean="0"/>
              <a:t> I </a:t>
            </a:r>
            <a:r>
              <a:rPr lang="de-DE" baseline="0" dirty="0" err="1" smtClean="0"/>
              <a:t>have</a:t>
            </a:r>
            <a:r>
              <a:rPr lang="de-DE" baseline="0" dirty="0" smtClean="0"/>
              <a:t> </a:t>
            </a:r>
            <a:r>
              <a:rPr lang="de-DE" baseline="0" dirty="0" err="1" smtClean="0"/>
              <a:t>count</a:t>
            </a:r>
            <a:r>
              <a:rPr lang="de-DE" baseline="0" dirty="0" smtClean="0"/>
              <a:t> </a:t>
            </a:r>
            <a:r>
              <a:rPr lang="de-DE" baseline="0" dirty="0" err="1" smtClean="0"/>
              <a:t>the</a:t>
            </a:r>
            <a:r>
              <a:rPr lang="de-DE" baseline="0" dirty="0" smtClean="0"/>
              <a:t> </a:t>
            </a:r>
            <a:r>
              <a:rPr lang="de-DE" baseline="0" dirty="0" err="1" smtClean="0"/>
              <a:t>mean</a:t>
            </a:r>
            <a:r>
              <a:rPr lang="de-DE" baseline="0" dirty="0" smtClean="0"/>
              <a:t> </a:t>
            </a:r>
            <a:r>
              <a:rPr lang="de-DE" baseline="0" dirty="0" err="1" smtClean="0"/>
              <a:t>for</a:t>
            </a:r>
            <a:r>
              <a:rPr lang="de-DE" baseline="0" dirty="0" smtClean="0"/>
              <a:t> </a:t>
            </a:r>
            <a:r>
              <a:rPr lang="de-DE" baseline="0" dirty="0" err="1" smtClean="0"/>
              <a:t>each</a:t>
            </a:r>
            <a:r>
              <a:rPr lang="de-DE" baseline="0" dirty="0" smtClean="0"/>
              <a:t> </a:t>
            </a:r>
            <a:r>
              <a:rPr lang="de-DE" baseline="0" dirty="0" err="1" smtClean="0"/>
              <a:t>run</a:t>
            </a:r>
            <a:r>
              <a:rPr lang="de-DE" baseline="0" dirty="0" smtClean="0"/>
              <a:t> </a:t>
            </a:r>
            <a:r>
              <a:rPr lang="de-DE" baseline="0" dirty="0" err="1" smtClean="0"/>
              <a:t>to</a:t>
            </a:r>
            <a:r>
              <a:rPr lang="de-DE" baseline="0" dirty="0" smtClean="0"/>
              <a:t> </a:t>
            </a:r>
            <a:r>
              <a:rPr lang="de-DE" baseline="0" dirty="0" err="1" smtClean="0"/>
              <a:t>know</a:t>
            </a:r>
            <a:r>
              <a:rPr lang="de-DE" baseline="0" dirty="0" smtClean="0"/>
              <a:t> </a:t>
            </a:r>
            <a:r>
              <a:rPr lang="de-DE" baseline="0" dirty="0" err="1" smtClean="0"/>
              <a:t>what</a:t>
            </a:r>
            <a:r>
              <a:rPr lang="de-DE" baseline="0" dirty="0" smtClean="0"/>
              <a:t> </a:t>
            </a:r>
            <a:r>
              <a:rPr lang="de-DE" baseline="0" dirty="0" err="1" smtClean="0"/>
              <a:t>conditions</a:t>
            </a:r>
            <a:r>
              <a:rPr lang="de-DE" baseline="0" dirty="0" smtClean="0"/>
              <a:t> </a:t>
            </a:r>
            <a:r>
              <a:rPr lang="de-DE" baseline="0" dirty="0" err="1" smtClean="0"/>
              <a:t>were</a:t>
            </a:r>
            <a:r>
              <a:rPr lang="de-DE" baseline="0" dirty="0" smtClean="0"/>
              <a:t> </a:t>
            </a:r>
            <a:r>
              <a:rPr lang="de-DE" baseline="0" dirty="0" err="1" smtClean="0"/>
              <a:t>the</a:t>
            </a:r>
            <a:r>
              <a:rPr lang="de-DE" baseline="0" dirty="0" smtClean="0"/>
              <a:t> best. </a:t>
            </a:r>
            <a:r>
              <a:rPr lang="de-DE" baseline="0" dirty="0" err="1" smtClean="0"/>
              <a:t>And</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see</a:t>
            </a:r>
            <a:r>
              <a:rPr lang="de-DE" baseline="0" dirty="0" smtClean="0"/>
              <a:t> </a:t>
            </a:r>
            <a:r>
              <a:rPr lang="de-DE" baseline="0" dirty="0" err="1" smtClean="0"/>
              <a:t>as</a:t>
            </a:r>
            <a:r>
              <a:rPr lang="de-DE" baseline="0" dirty="0" smtClean="0"/>
              <a:t> </a:t>
            </a:r>
            <a:r>
              <a:rPr lang="de-DE" baseline="0" dirty="0" err="1" smtClean="0"/>
              <a:t>expected</a:t>
            </a:r>
            <a:r>
              <a:rPr lang="de-DE" baseline="0" dirty="0" smtClean="0"/>
              <a:t>, </a:t>
            </a:r>
            <a:r>
              <a:rPr lang="de-DE" baseline="0" dirty="0" err="1" smtClean="0"/>
              <a:t>the</a:t>
            </a:r>
            <a:r>
              <a:rPr lang="de-DE" baseline="0" dirty="0" smtClean="0"/>
              <a:t> </a:t>
            </a:r>
            <a:r>
              <a:rPr lang="de-DE" baseline="0" dirty="0" err="1" smtClean="0"/>
              <a:t>higher</a:t>
            </a:r>
            <a:r>
              <a:rPr lang="de-DE" baseline="0" dirty="0" smtClean="0"/>
              <a:t> </a:t>
            </a:r>
            <a:r>
              <a:rPr lang="de-DE" baseline="0" dirty="0" err="1" smtClean="0"/>
              <a:t>sensitivity</a:t>
            </a:r>
            <a:r>
              <a:rPr lang="de-DE" baseline="0" dirty="0" smtClean="0"/>
              <a:t> </a:t>
            </a:r>
            <a:r>
              <a:rPr lang="de-DE" baseline="0" dirty="0" err="1" smtClean="0"/>
              <a:t>performs</a:t>
            </a:r>
            <a:r>
              <a:rPr lang="de-DE" baseline="0" dirty="0" smtClean="0"/>
              <a:t> </a:t>
            </a:r>
            <a:r>
              <a:rPr lang="de-DE" baseline="0" dirty="0" err="1" smtClean="0"/>
              <a:t>by</a:t>
            </a:r>
            <a:r>
              <a:rPr lang="de-DE" baseline="0" dirty="0" smtClean="0"/>
              <a:t> </a:t>
            </a:r>
            <a:r>
              <a:rPr lang="de-DE" baseline="0" dirty="0" err="1" smtClean="0"/>
              <a:t>the</a:t>
            </a:r>
            <a:r>
              <a:rPr lang="de-DE" baseline="0" dirty="0" smtClean="0"/>
              <a:t> </a:t>
            </a:r>
            <a:r>
              <a:rPr lang="de-DE" baseline="0" dirty="0" err="1" smtClean="0"/>
              <a:t>lowest</a:t>
            </a:r>
            <a:r>
              <a:rPr lang="de-DE" baseline="0" dirty="0" smtClean="0"/>
              <a:t> p </a:t>
            </a:r>
            <a:r>
              <a:rPr lang="de-DE" baseline="0" dirty="0" err="1" smtClean="0"/>
              <a:t>value</a:t>
            </a:r>
            <a:r>
              <a:rPr lang="de-DE" baseline="0" dirty="0" smtClean="0"/>
              <a:t>, </a:t>
            </a:r>
            <a:r>
              <a:rPr lang="de-DE" baseline="0" dirty="0" err="1" smtClean="0"/>
              <a:t>because</a:t>
            </a:r>
            <a:r>
              <a:rPr lang="de-DE" baseline="0" dirty="0" smtClean="0"/>
              <a:t> </a:t>
            </a:r>
            <a:r>
              <a:rPr lang="de-DE" baseline="0" dirty="0" err="1" smtClean="0"/>
              <a:t>there</a:t>
            </a:r>
            <a:r>
              <a:rPr lang="de-DE" baseline="0" dirty="0" smtClean="0"/>
              <a:t> </a:t>
            </a:r>
            <a:r>
              <a:rPr lang="de-DE" baseline="0" dirty="0" err="1" smtClean="0"/>
              <a:t>are</a:t>
            </a:r>
            <a:r>
              <a:rPr lang="de-DE" baseline="0" dirty="0" smtClean="0"/>
              <a:t> </a:t>
            </a:r>
            <a:r>
              <a:rPr lang="de-DE" baseline="0" dirty="0" err="1" smtClean="0"/>
              <a:t>much</a:t>
            </a:r>
            <a:r>
              <a:rPr lang="de-DE" baseline="0" dirty="0" smtClean="0"/>
              <a:t> </a:t>
            </a:r>
            <a:r>
              <a:rPr lang="de-DE" baseline="0" dirty="0" err="1" smtClean="0"/>
              <a:t>more</a:t>
            </a:r>
            <a:r>
              <a:rPr lang="de-DE" baseline="0" dirty="0" smtClean="0"/>
              <a:t> </a:t>
            </a:r>
            <a:r>
              <a:rPr lang="de-DE" baseline="0" dirty="0" err="1" smtClean="0"/>
              <a:t>reads</a:t>
            </a:r>
            <a:r>
              <a:rPr lang="de-DE" baseline="0" dirty="0" smtClean="0"/>
              <a:t> </a:t>
            </a:r>
            <a:r>
              <a:rPr lang="de-DE" baseline="0" dirty="0" err="1" smtClean="0"/>
              <a:t>found</a:t>
            </a:r>
            <a:r>
              <a:rPr lang="de-DE" baseline="0" dirty="0" smtClean="0"/>
              <a: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27</a:t>
            </a:fld>
            <a:endParaRPr lang="de-DE"/>
          </a:p>
        </p:txBody>
      </p:sp>
    </p:spTree>
    <p:extLst>
      <p:ext uri="{BB962C8B-B14F-4D97-AF65-F5344CB8AC3E}">
        <p14:creationId xmlns:p14="http://schemas.microsoft.com/office/powerpoint/2010/main" val="395016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The</a:t>
            </a:r>
            <a:r>
              <a:rPr lang="de-DE" baseline="0" dirty="0" smtClean="0"/>
              <a:t> </a:t>
            </a:r>
            <a:r>
              <a:rPr lang="de-DE" baseline="0" dirty="0" err="1" smtClean="0"/>
              <a:t>precision</a:t>
            </a:r>
            <a:r>
              <a:rPr lang="de-DE" baseline="0" dirty="0" smtClean="0"/>
              <a:t> (positive </a:t>
            </a:r>
            <a:r>
              <a:rPr lang="de-DE" baseline="0" dirty="0" err="1" smtClean="0"/>
              <a:t>predictive</a:t>
            </a:r>
            <a:r>
              <a:rPr lang="de-DE" baseline="0" dirty="0" smtClean="0"/>
              <a:t> </a:t>
            </a:r>
            <a:r>
              <a:rPr lang="de-DE" baseline="0" dirty="0" err="1" smtClean="0"/>
              <a:t>value</a:t>
            </a:r>
            <a:r>
              <a:rPr lang="de-DE" baseline="0" dirty="0" smtClean="0"/>
              <a:t>) </a:t>
            </a:r>
            <a:r>
              <a:rPr lang="de-DE" baseline="0" dirty="0" err="1" smtClean="0"/>
              <a:t>shows</a:t>
            </a:r>
            <a:r>
              <a:rPr lang="de-DE" baseline="0" dirty="0" smtClean="0"/>
              <a:t> </a:t>
            </a:r>
            <a:r>
              <a:rPr lang="de-DE" baseline="0" dirty="0" err="1" smtClean="0"/>
              <a:t>of</a:t>
            </a:r>
            <a:r>
              <a:rPr lang="de-DE" baseline="0" dirty="0" smtClean="0"/>
              <a:t> </a:t>
            </a:r>
            <a:r>
              <a:rPr lang="de-DE" baseline="0" dirty="0" err="1" smtClean="0"/>
              <a:t>course</a:t>
            </a:r>
            <a:r>
              <a:rPr lang="de-DE" baseline="0" dirty="0" smtClean="0"/>
              <a:t> </a:t>
            </a:r>
            <a:r>
              <a:rPr lang="de-DE" baseline="0" dirty="0" err="1" smtClean="0"/>
              <a:t>the</a:t>
            </a:r>
            <a:r>
              <a:rPr lang="de-DE" baseline="0" dirty="0" smtClean="0"/>
              <a:t> </a:t>
            </a:r>
            <a:r>
              <a:rPr lang="de-DE" baseline="0" dirty="0" err="1" smtClean="0"/>
              <a:t>better</a:t>
            </a:r>
            <a:r>
              <a:rPr lang="de-DE" baseline="0" dirty="0" smtClean="0"/>
              <a:t> </a:t>
            </a:r>
            <a:r>
              <a:rPr lang="de-DE" baseline="0" dirty="0" err="1" smtClean="0"/>
              <a:t>results</a:t>
            </a:r>
            <a:r>
              <a:rPr lang="de-DE" baseline="0" dirty="0" smtClean="0"/>
              <a:t> </a:t>
            </a:r>
            <a:r>
              <a:rPr lang="de-DE" baseline="0" dirty="0" err="1" smtClean="0"/>
              <a:t>with</a:t>
            </a:r>
            <a:r>
              <a:rPr lang="de-DE" baseline="0" dirty="0" smtClean="0"/>
              <a:t> </a:t>
            </a:r>
            <a:r>
              <a:rPr lang="de-DE" baseline="0" dirty="0" err="1" smtClean="0"/>
              <a:t>stricter</a:t>
            </a:r>
            <a:r>
              <a:rPr lang="de-DE" baseline="0" dirty="0" smtClean="0"/>
              <a:t> p </a:t>
            </a:r>
            <a:r>
              <a:rPr lang="de-DE" baseline="0" dirty="0" err="1" smtClean="0"/>
              <a:t>value</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28</a:t>
            </a:fld>
            <a:endParaRPr lang="de-DE"/>
          </a:p>
        </p:txBody>
      </p:sp>
    </p:spTree>
    <p:extLst>
      <p:ext uri="{BB962C8B-B14F-4D97-AF65-F5344CB8AC3E}">
        <p14:creationId xmlns:p14="http://schemas.microsoft.com/office/powerpoint/2010/main" val="1047944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The</a:t>
            </a:r>
            <a:r>
              <a:rPr lang="de-DE" baseline="0" dirty="0" smtClean="0"/>
              <a:t> </a:t>
            </a:r>
            <a:r>
              <a:rPr lang="de-DE" baseline="0" dirty="0" err="1" smtClean="0"/>
              <a:t>precision</a:t>
            </a:r>
            <a:r>
              <a:rPr lang="de-DE" baseline="0" dirty="0" smtClean="0"/>
              <a:t> (positive </a:t>
            </a:r>
            <a:r>
              <a:rPr lang="de-DE" baseline="0" dirty="0" err="1" smtClean="0"/>
              <a:t>predictive</a:t>
            </a:r>
            <a:r>
              <a:rPr lang="de-DE" baseline="0" dirty="0" smtClean="0"/>
              <a:t> </a:t>
            </a:r>
            <a:r>
              <a:rPr lang="de-DE" baseline="0" dirty="0" err="1" smtClean="0"/>
              <a:t>value</a:t>
            </a:r>
            <a:r>
              <a:rPr lang="de-DE" baseline="0" dirty="0" smtClean="0"/>
              <a:t>) </a:t>
            </a:r>
            <a:r>
              <a:rPr lang="de-DE" baseline="0" dirty="0" err="1" smtClean="0"/>
              <a:t>shows</a:t>
            </a:r>
            <a:r>
              <a:rPr lang="de-DE" baseline="0" dirty="0" smtClean="0"/>
              <a:t> </a:t>
            </a:r>
            <a:r>
              <a:rPr lang="de-DE" baseline="0" dirty="0" err="1" smtClean="0"/>
              <a:t>of</a:t>
            </a:r>
            <a:r>
              <a:rPr lang="de-DE" baseline="0" dirty="0" smtClean="0"/>
              <a:t> </a:t>
            </a:r>
            <a:r>
              <a:rPr lang="de-DE" baseline="0" dirty="0" err="1" smtClean="0"/>
              <a:t>course</a:t>
            </a:r>
            <a:r>
              <a:rPr lang="de-DE" baseline="0" dirty="0" smtClean="0"/>
              <a:t> </a:t>
            </a:r>
            <a:r>
              <a:rPr lang="de-DE" baseline="0" dirty="0" err="1" smtClean="0"/>
              <a:t>the</a:t>
            </a:r>
            <a:r>
              <a:rPr lang="de-DE" baseline="0" dirty="0" smtClean="0"/>
              <a:t> </a:t>
            </a:r>
            <a:r>
              <a:rPr lang="de-DE" baseline="0" dirty="0" err="1" smtClean="0"/>
              <a:t>better</a:t>
            </a:r>
            <a:r>
              <a:rPr lang="de-DE" baseline="0" dirty="0" smtClean="0"/>
              <a:t> </a:t>
            </a:r>
            <a:r>
              <a:rPr lang="de-DE" baseline="0" dirty="0" err="1" smtClean="0"/>
              <a:t>results</a:t>
            </a:r>
            <a:r>
              <a:rPr lang="de-DE" baseline="0" dirty="0" smtClean="0"/>
              <a:t> </a:t>
            </a:r>
            <a:r>
              <a:rPr lang="de-DE" baseline="0" dirty="0" err="1" smtClean="0"/>
              <a:t>with</a:t>
            </a:r>
            <a:r>
              <a:rPr lang="de-DE" baseline="0" dirty="0" smtClean="0"/>
              <a:t> </a:t>
            </a:r>
            <a:r>
              <a:rPr lang="de-DE" baseline="0" dirty="0" err="1" smtClean="0"/>
              <a:t>stricter</a:t>
            </a:r>
            <a:r>
              <a:rPr lang="de-DE" baseline="0" dirty="0" smtClean="0"/>
              <a:t> p </a:t>
            </a:r>
            <a:r>
              <a:rPr lang="de-DE" baseline="0" dirty="0" err="1" smtClean="0"/>
              <a:t>value</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29</a:t>
            </a:fld>
            <a:endParaRPr lang="de-DE"/>
          </a:p>
        </p:txBody>
      </p:sp>
    </p:spTree>
    <p:extLst>
      <p:ext uri="{BB962C8B-B14F-4D97-AF65-F5344CB8AC3E}">
        <p14:creationId xmlns:p14="http://schemas.microsoft.com/office/powerpoint/2010/main" val="104794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My</a:t>
            </a:r>
            <a:r>
              <a:rPr lang="de-DE" baseline="0" dirty="0" smtClean="0"/>
              <a:t> </a:t>
            </a:r>
            <a:r>
              <a:rPr lang="de-DE" dirty="0" err="1" smtClean="0"/>
              <a:t>task</a:t>
            </a:r>
            <a:r>
              <a:rPr lang="de-DE" dirty="0" smtClean="0"/>
              <a:t> </a:t>
            </a:r>
            <a:r>
              <a:rPr lang="de-DE" dirty="0" err="1" smtClean="0"/>
              <a:t>is</a:t>
            </a:r>
            <a:r>
              <a:rPr lang="de-DE" baseline="0" dirty="0" smtClean="0"/>
              <a:t> </a:t>
            </a:r>
            <a:r>
              <a:rPr lang="de-DE" baseline="0" dirty="0" err="1" smtClean="0"/>
              <a:t>to</a:t>
            </a:r>
            <a:r>
              <a:rPr lang="de-DE" baseline="0" dirty="0" smtClean="0"/>
              <a:t> </a:t>
            </a:r>
            <a:r>
              <a:rPr lang="de-DE" baseline="0" dirty="0" err="1" smtClean="0"/>
              <a:t>ensure</a:t>
            </a:r>
            <a:r>
              <a:rPr lang="de-DE" baseline="0" dirty="0" smtClean="0"/>
              <a:t> </a:t>
            </a:r>
            <a:r>
              <a:rPr lang="de-DE" baseline="0" dirty="0" err="1" smtClean="0"/>
              <a:t>the</a:t>
            </a:r>
            <a:r>
              <a:rPr lang="de-DE" baseline="0" dirty="0" smtClean="0"/>
              <a:t> TFBS </a:t>
            </a:r>
            <a:r>
              <a:rPr lang="de-DE" baseline="0" dirty="0" err="1" smtClean="0"/>
              <a:t>scan</a:t>
            </a:r>
            <a:r>
              <a:rPr lang="de-DE" baseline="0" dirty="0" smtClean="0"/>
              <a:t>, so </a:t>
            </a:r>
            <a:r>
              <a:rPr lang="de-DE" baseline="0" dirty="0" err="1" smtClean="0"/>
              <a:t>that</a:t>
            </a:r>
            <a:r>
              <a:rPr lang="de-DE" baseline="0" dirty="0" smtClean="0"/>
              <a:t> </a:t>
            </a:r>
            <a:r>
              <a:rPr lang="de-DE" baseline="0" dirty="0" err="1" smtClean="0"/>
              <a:t>the</a:t>
            </a:r>
            <a:r>
              <a:rPr lang="de-DE" baseline="0" dirty="0" smtClean="0"/>
              <a:t> </a:t>
            </a:r>
            <a:r>
              <a:rPr lang="de-DE" baseline="0" dirty="0" err="1" smtClean="0"/>
              <a:t>produced</a:t>
            </a:r>
            <a:r>
              <a:rPr lang="de-DE" baseline="0" dirty="0" smtClean="0"/>
              <a:t> </a:t>
            </a:r>
            <a:r>
              <a:rPr lang="de-DE" baseline="0" dirty="0" err="1" smtClean="0"/>
              <a:t>data</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used</a:t>
            </a:r>
            <a:r>
              <a:rPr lang="de-DE" baseline="0" dirty="0" smtClean="0"/>
              <a:t> </a:t>
            </a:r>
            <a:r>
              <a:rPr lang="de-DE" baseline="0" dirty="0" err="1" smtClean="0"/>
              <a:t>to</a:t>
            </a:r>
            <a:r>
              <a:rPr lang="de-DE" baseline="0" dirty="0" smtClean="0"/>
              <a:t> </a:t>
            </a:r>
            <a:r>
              <a:rPr lang="de-DE" baseline="0" dirty="0" err="1" smtClean="0"/>
              <a:t>join</a:t>
            </a:r>
            <a:r>
              <a:rPr lang="de-DE" baseline="0" dirty="0" smtClean="0"/>
              <a:t> </a:t>
            </a:r>
            <a:r>
              <a:rPr lang="de-DE" baseline="0" dirty="0" err="1" smtClean="0"/>
              <a:t>the</a:t>
            </a:r>
            <a:r>
              <a:rPr lang="de-DE" baseline="0" dirty="0" smtClean="0"/>
              <a:t> </a:t>
            </a:r>
            <a:r>
              <a:rPr lang="de-DE" baseline="0" dirty="0" err="1" smtClean="0"/>
              <a:t>footprint</a:t>
            </a:r>
            <a:r>
              <a:rPr lang="de-DE" baseline="0" dirty="0" smtClean="0"/>
              <a:t> </a:t>
            </a:r>
            <a:r>
              <a:rPr lang="de-DE" baseline="0" dirty="0" err="1" smtClean="0"/>
              <a:t>and</a:t>
            </a:r>
            <a:r>
              <a:rPr lang="de-DE" baseline="0" dirty="0" smtClean="0"/>
              <a:t> </a:t>
            </a:r>
            <a:r>
              <a:rPr lang="de-DE" baseline="0" dirty="0" err="1" smtClean="0"/>
              <a:t>motif</a:t>
            </a:r>
            <a:r>
              <a:rPr lang="de-DE" baseline="0" dirty="0" smtClean="0"/>
              <a:t> </a:t>
            </a:r>
            <a:r>
              <a:rPr lang="de-DE" baseline="0" dirty="0" err="1" smtClean="0"/>
              <a:t>information</a:t>
            </a:r>
            <a:r>
              <a:rPr lang="de-DE" baseline="0" dirty="0" smtClean="0"/>
              <a:t> </a:t>
            </a:r>
            <a:r>
              <a:rPr lang="de-DE" baseline="0" dirty="0" err="1" smtClean="0"/>
              <a:t>across</a:t>
            </a:r>
            <a:r>
              <a:rPr lang="de-DE" baseline="0" dirty="0" smtClean="0"/>
              <a:t> </a:t>
            </a:r>
            <a:r>
              <a:rPr lang="de-DE" baseline="0" dirty="0" err="1" smtClean="0"/>
              <a:t>genome</a:t>
            </a:r>
            <a:r>
              <a:rPr lang="de-DE" baseline="0" dirty="0" smtClean="0"/>
              <a:t>.</a:t>
            </a:r>
          </a:p>
          <a:p>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3</a:t>
            </a:fld>
            <a:endParaRPr lang="de-DE"/>
          </a:p>
        </p:txBody>
      </p:sp>
    </p:spTree>
    <p:extLst>
      <p:ext uri="{BB962C8B-B14F-4D97-AF65-F5344CB8AC3E}">
        <p14:creationId xmlns:p14="http://schemas.microsoft.com/office/powerpoint/2010/main" val="1305234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The F1-score </a:t>
            </a:r>
            <a:r>
              <a:rPr lang="de-DE" baseline="0" dirty="0" err="1" smtClean="0"/>
              <a:t>is</a:t>
            </a:r>
            <a:r>
              <a:rPr lang="de-DE" baseline="0" dirty="0" smtClean="0"/>
              <a:t> </a:t>
            </a:r>
            <a:r>
              <a:rPr lang="de-DE" baseline="0" dirty="0" err="1" smtClean="0"/>
              <a:t>the</a:t>
            </a:r>
            <a:r>
              <a:rPr lang="de-DE" baseline="0" dirty="0" smtClean="0"/>
              <a:t> </a:t>
            </a:r>
            <a:r>
              <a:rPr lang="de-DE" baseline="0" dirty="0" err="1" smtClean="0"/>
              <a:t>harmonic</a:t>
            </a:r>
            <a:r>
              <a:rPr lang="de-DE" baseline="0" dirty="0" smtClean="0"/>
              <a:t> </a:t>
            </a:r>
            <a:r>
              <a:rPr lang="de-DE" baseline="0" dirty="0" err="1" smtClean="0"/>
              <a:t>mean</a:t>
            </a:r>
            <a:r>
              <a:rPr lang="de-DE" baseline="0" dirty="0" smtClean="0"/>
              <a:t> </a:t>
            </a:r>
            <a:r>
              <a:rPr lang="de-DE" baseline="0" dirty="0" err="1" smtClean="0"/>
              <a:t>of</a:t>
            </a:r>
            <a:r>
              <a:rPr lang="de-DE" baseline="0" dirty="0" smtClean="0"/>
              <a:t> </a:t>
            </a:r>
            <a:r>
              <a:rPr lang="de-DE" baseline="0" dirty="0" err="1" smtClean="0"/>
              <a:t>precision</a:t>
            </a:r>
            <a:r>
              <a:rPr lang="de-DE" baseline="0" dirty="0" smtClean="0"/>
              <a:t> </a:t>
            </a:r>
            <a:r>
              <a:rPr lang="de-DE" baseline="0" dirty="0" err="1" smtClean="0"/>
              <a:t>and</a:t>
            </a:r>
            <a:r>
              <a:rPr lang="de-DE" baseline="0" dirty="0" smtClean="0"/>
              <a:t> </a:t>
            </a:r>
            <a:r>
              <a:rPr lang="de-DE" baseline="0" dirty="0" err="1" smtClean="0"/>
              <a:t>recall</a:t>
            </a:r>
            <a:r>
              <a:rPr lang="de-DE" baseline="0" dirty="0" smtClean="0"/>
              <a:t>, so </a:t>
            </a:r>
            <a:r>
              <a:rPr lang="de-DE" baseline="0" dirty="0" err="1" smtClean="0"/>
              <a:t>we</a:t>
            </a:r>
            <a:r>
              <a:rPr lang="de-DE" baseline="0" dirty="0" smtClean="0"/>
              <a:t> </a:t>
            </a:r>
            <a:r>
              <a:rPr lang="de-DE" baseline="0" dirty="0" err="1" smtClean="0"/>
              <a:t>are</a:t>
            </a:r>
            <a:r>
              <a:rPr lang="de-DE" baseline="0" dirty="0" smtClean="0"/>
              <a:t> </a:t>
            </a:r>
            <a:r>
              <a:rPr lang="de-DE" baseline="0" dirty="0" err="1" smtClean="0"/>
              <a:t>tending</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it</a:t>
            </a:r>
            <a:r>
              <a:rPr lang="de-DE" baseline="0" dirty="0" smtClean="0"/>
              <a:t> </a:t>
            </a:r>
            <a:r>
              <a:rPr lang="de-DE" baseline="0" dirty="0" err="1" smtClean="0"/>
              <a:t>as</a:t>
            </a:r>
            <a:r>
              <a:rPr lang="de-DE" baseline="0" dirty="0" smtClean="0"/>
              <a:t> </a:t>
            </a:r>
            <a:r>
              <a:rPr lang="de-DE" baseline="0" dirty="0" err="1" smtClean="0"/>
              <a:t>the</a:t>
            </a:r>
            <a:r>
              <a:rPr lang="de-DE" baseline="0" dirty="0" smtClean="0"/>
              <a:t> </a:t>
            </a:r>
            <a:r>
              <a:rPr lang="de-DE" baseline="0" dirty="0" err="1" smtClean="0"/>
              <a:t>best</a:t>
            </a:r>
            <a:r>
              <a:rPr lang="de-DE" baseline="0" dirty="0" smtClean="0"/>
              <a:t> </a:t>
            </a:r>
            <a:r>
              <a:rPr lang="de-DE" baseline="0" dirty="0" err="1" smtClean="0"/>
              <a:t>measure</a:t>
            </a:r>
            <a:r>
              <a:rPr lang="de-DE" baseline="0" dirty="0" smtClean="0"/>
              <a:t> </a:t>
            </a:r>
            <a:r>
              <a:rPr lang="de-DE" baseline="0" dirty="0" err="1" smtClean="0"/>
              <a:t>for</a:t>
            </a:r>
            <a:r>
              <a:rPr lang="de-DE" baseline="0" dirty="0" smtClean="0"/>
              <a:t> </a:t>
            </a:r>
            <a:r>
              <a:rPr lang="de-DE" baseline="0" dirty="0" err="1" smtClean="0"/>
              <a:t>accuracy</a:t>
            </a:r>
            <a:r>
              <a:rPr lang="de-DE" baseline="0" dirty="0" smtClean="0"/>
              <a:t> </a:t>
            </a:r>
            <a:r>
              <a:rPr lang="de-DE" baseline="0" dirty="0" err="1" smtClean="0"/>
              <a:t>of</a:t>
            </a:r>
            <a:r>
              <a:rPr lang="de-DE" baseline="0" dirty="0" smtClean="0"/>
              <a:t> TFBS </a:t>
            </a:r>
            <a:r>
              <a:rPr lang="de-DE" baseline="0" dirty="0" err="1" smtClean="0"/>
              <a:t>scan</a:t>
            </a:r>
            <a:r>
              <a:rPr lang="de-D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The </a:t>
            </a:r>
            <a:r>
              <a:rPr lang="de-DE" baseline="0" dirty="0" err="1" smtClean="0"/>
              <a:t>best</a:t>
            </a:r>
            <a:r>
              <a:rPr lang="de-DE" baseline="0" dirty="0" smtClean="0"/>
              <a:t> </a:t>
            </a:r>
            <a:r>
              <a:rPr lang="de-DE" baseline="0" dirty="0" err="1" smtClean="0"/>
              <a:t>results</a:t>
            </a:r>
            <a:r>
              <a:rPr lang="de-DE" baseline="0" dirty="0" smtClean="0"/>
              <a:t> </a:t>
            </a:r>
            <a:r>
              <a:rPr lang="de-DE" baseline="0" dirty="0" err="1" smtClean="0"/>
              <a:t>are</a:t>
            </a:r>
            <a:r>
              <a:rPr lang="de-DE" baseline="0" dirty="0" smtClean="0"/>
              <a:t> </a:t>
            </a:r>
            <a:r>
              <a:rPr lang="de-DE" baseline="0" dirty="0" err="1" smtClean="0"/>
              <a:t>achieved</a:t>
            </a:r>
            <a:r>
              <a:rPr lang="de-DE" baseline="0" dirty="0" smtClean="0"/>
              <a:t> </a:t>
            </a:r>
            <a:r>
              <a:rPr lang="de-DE" baseline="0" dirty="0" err="1" smtClean="0"/>
              <a:t>using</a:t>
            </a:r>
            <a:r>
              <a:rPr lang="de-DE" baseline="0" dirty="0" smtClean="0"/>
              <a:t> </a:t>
            </a:r>
            <a:r>
              <a:rPr lang="de-DE" baseline="0" dirty="0" err="1" smtClean="0"/>
              <a:t>the</a:t>
            </a:r>
            <a:r>
              <a:rPr lang="de-DE" baseline="0" dirty="0" smtClean="0"/>
              <a:t> </a:t>
            </a:r>
            <a:r>
              <a:rPr lang="de-DE" baseline="0" dirty="0" err="1" smtClean="0"/>
              <a:t>standard</a:t>
            </a:r>
            <a:r>
              <a:rPr lang="de-DE" baseline="0" dirty="0" smtClean="0"/>
              <a:t> p </a:t>
            </a:r>
            <a:r>
              <a:rPr lang="de-DE" baseline="0" dirty="0" err="1" smtClean="0"/>
              <a:t>value</a:t>
            </a:r>
            <a:r>
              <a:rPr lang="de-DE" baseline="0" dirty="0" smtClean="0"/>
              <a:t> </a:t>
            </a:r>
            <a:r>
              <a:rPr lang="de-DE" baseline="0" dirty="0" err="1" smtClean="0"/>
              <a:t>and</a:t>
            </a:r>
            <a:r>
              <a:rPr lang="de-DE" baseline="0" dirty="0" smtClean="0"/>
              <a:t> </a:t>
            </a:r>
            <a:r>
              <a:rPr lang="de-DE" baseline="0" dirty="0" err="1" smtClean="0"/>
              <a:t>resolving</a:t>
            </a:r>
            <a:r>
              <a:rPr lang="de-DE" baseline="0" dirty="0" smtClean="0"/>
              <a:t> </a:t>
            </a:r>
            <a:r>
              <a:rPr lang="de-DE" baseline="0" dirty="0" err="1" smtClean="0"/>
              <a:t>the</a:t>
            </a:r>
            <a:r>
              <a:rPr lang="de-DE" baseline="0" dirty="0" smtClean="0"/>
              <a:t> </a:t>
            </a:r>
            <a:r>
              <a:rPr lang="de-DE" baseline="0" dirty="0" err="1" smtClean="0"/>
              <a:t>overlaps</a:t>
            </a:r>
            <a:r>
              <a:rPr lang="de-DE" baseline="0" dirty="0" smtClean="0"/>
              <a:t> in </a:t>
            </a:r>
            <a:r>
              <a:rPr lang="de-DE" baseline="0" dirty="0" err="1" smtClean="0"/>
              <a:t>moods</a:t>
            </a:r>
            <a:r>
              <a:rPr lang="de-DE" baseline="0" dirty="0" smtClean="0"/>
              <a:t>, </a:t>
            </a:r>
            <a:r>
              <a:rPr lang="de-DE" baseline="0" dirty="0" err="1" smtClean="0"/>
              <a:t>the</a:t>
            </a:r>
            <a:r>
              <a:rPr lang="de-DE" baseline="0" dirty="0" smtClean="0"/>
              <a:t> </a:t>
            </a:r>
            <a:r>
              <a:rPr lang="de-DE" baseline="0" dirty="0" err="1" smtClean="0"/>
              <a:t>fimo</a:t>
            </a:r>
            <a:r>
              <a:rPr lang="de-DE" baseline="0" dirty="0" smtClean="0"/>
              <a:t> </a:t>
            </a:r>
            <a:r>
              <a:rPr lang="de-DE" baseline="0" dirty="0" err="1" smtClean="0"/>
              <a:t>with</a:t>
            </a:r>
            <a:r>
              <a:rPr lang="de-DE" baseline="0" dirty="0" smtClean="0"/>
              <a:t> </a:t>
            </a:r>
            <a:r>
              <a:rPr lang="de-DE" baseline="0" dirty="0" err="1" smtClean="0"/>
              <a:t>standard</a:t>
            </a:r>
            <a:r>
              <a:rPr lang="de-DE" baseline="0" dirty="0" smtClean="0"/>
              <a:t> p </a:t>
            </a:r>
            <a:r>
              <a:rPr lang="de-DE" baseline="0" dirty="0" err="1" smtClean="0"/>
              <a:t>value</a:t>
            </a:r>
            <a:r>
              <a:rPr lang="de-DE" baseline="0" dirty="0" smtClean="0"/>
              <a:t> </a:t>
            </a:r>
            <a:r>
              <a:rPr lang="de-DE" baseline="0" dirty="0" err="1" smtClean="0"/>
              <a:t>and</a:t>
            </a:r>
            <a:r>
              <a:rPr lang="de-DE" baseline="0" dirty="0" smtClean="0"/>
              <a:t> </a:t>
            </a:r>
            <a:r>
              <a:rPr lang="de-DE" baseline="0" dirty="0" err="1" smtClean="0"/>
              <a:t>resolving</a:t>
            </a:r>
            <a:r>
              <a:rPr lang="de-DE" baseline="0" dirty="0" smtClean="0"/>
              <a:t> </a:t>
            </a:r>
            <a:r>
              <a:rPr lang="de-DE" baseline="0" dirty="0" err="1" smtClean="0"/>
              <a:t>overlaps</a:t>
            </a:r>
            <a:r>
              <a:rPr lang="de-DE" baseline="0" dirty="0" smtClean="0"/>
              <a:t> </a:t>
            </a:r>
            <a:r>
              <a:rPr lang="de-DE" baseline="0" dirty="0" err="1" smtClean="0"/>
              <a:t>produces</a:t>
            </a:r>
            <a:r>
              <a:rPr lang="de-DE" baseline="0" dirty="0" smtClean="0"/>
              <a:t> a </a:t>
            </a:r>
            <a:r>
              <a:rPr lang="de-DE" baseline="0" dirty="0" err="1" smtClean="0"/>
              <a:t>little</a:t>
            </a:r>
            <a:r>
              <a:rPr lang="de-DE" baseline="0" dirty="0" smtClean="0"/>
              <a:t> </a:t>
            </a:r>
            <a:r>
              <a:rPr lang="de-DE" baseline="0" dirty="0" err="1" smtClean="0"/>
              <a:t>bit</a:t>
            </a:r>
            <a:r>
              <a:rPr lang="de-DE" baseline="0" dirty="0" smtClean="0"/>
              <a:t> </a:t>
            </a:r>
            <a:r>
              <a:rPr lang="de-DE" baseline="0" dirty="0" err="1" smtClean="0"/>
              <a:t>worse</a:t>
            </a:r>
            <a:r>
              <a:rPr lang="de-DE" baseline="0" dirty="0" smtClean="0"/>
              <a:t> </a:t>
            </a:r>
            <a:r>
              <a:rPr lang="de-DE" baseline="0" dirty="0" err="1" smtClean="0"/>
              <a:t>results</a:t>
            </a:r>
            <a:r>
              <a:rPr lang="de-D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Using</a:t>
            </a:r>
            <a:r>
              <a:rPr lang="de-DE" baseline="0" dirty="0" smtClean="0"/>
              <a:t> </a:t>
            </a:r>
            <a:r>
              <a:rPr lang="de-DE" baseline="0" dirty="0" err="1" smtClean="0"/>
              <a:t>the</a:t>
            </a:r>
            <a:r>
              <a:rPr lang="de-DE" baseline="0" dirty="0" smtClean="0"/>
              <a:t> </a:t>
            </a:r>
            <a:r>
              <a:rPr lang="de-DE" baseline="0" dirty="0" err="1" smtClean="0"/>
              <a:t>background</a:t>
            </a:r>
            <a:r>
              <a:rPr lang="de-DE" baseline="0" dirty="0" smtClean="0"/>
              <a:t> </a:t>
            </a:r>
            <a:r>
              <a:rPr lang="de-DE" baseline="0" dirty="0" err="1" smtClean="0"/>
              <a:t>for</a:t>
            </a:r>
            <a:r>
              <a:rPr lang="de-DE" baseline="0" dirty="0" smtClean="0"/>
              <a:t> </a:t>
            </a:r>
            <a:r>
              <a:rPr lang="de-DE" baseline="0" dirty="0" err="1" smtClean="0"/>
              <a:t>moods</a:t>
            </a:r>
            <a:r>
              <a:rPr lang="de-DE" baseline="0" dirty="0" smtClean="0"/>
              <a:t> </a:t>
            </a:r>
            <a:r>
              <a:rPr lang="de-DE" baseline="0" dirty="0" err="1" smtClean="0"/>
              <a:t>produces</a:t>
            </a:r>
            <a:r>
              <a:rPr lang="de-DE" baseline="0" dirty="0" smtClean="0"/>
              <a:t> </a:t>
            </a:r>
            <a:r>
              <a:rPr lang="de-DE" baseline="0" dirty="0" err="1" smtClean="0"/>
              <a:t>worse</a:t>
            </a:r>
            <a:r>
              <a:rPr lang="de-DE" baseline="0" dirty="0" smtClean="0"/>
              <a:t> </a:t>
            </a:r>
            <a:r>
              <a:rPr lang="de-DE" baseline="0" dirty="0" err="1" smtClean="0"/>
              <a:t>results</a:t>
            </a:r>
            <a:r>
              <a:rPr lang="de-DE" baseline="0" dirty="0" smtClean="0"/>
              <a:t> </a:t>
            </a:r>
            <a:r>
              <a:rPr lang="de-DE" baseline="0" dirty="0" err="1" smtClean="0"/>
              <a:t>than</a:t>
            </a:r>
            <a:r>
              <a:rPr lang="de-DE" baseline="0" dirty="0" smtClean="0"/>
              <a:t> </a:t>
            </a:r>
            <a:r>
              <a:rPr lang="de-DE" baseline="0" dirty="0" err="1" smtClean="0"/>
              <a:t>the</a:t>
            </a:r>
            <a:r>
              <a:rPr lang="de-DE" baseline="0" dirty="0" smtClean="0"/>
              <a:t> </a:t>
            </a:r>
            <a:r>
              <a:rPr lang="de-DE" baseline="0" dirty="0" err="1" smtClean="0"/>
              <a:t>moods</a:t>
            </a:r>
            <a:r>
              <a:rPr lang="de-DE" baseline="0" dirty="0" smtClean="0"/>
              <a:t> </a:t>
            </a:r>
            <a:r>
              <a:rPr lang="de-DE" baseline="0" dirty="0" err="1" smtClean="0"/>
              <a:t>without</a:t>
            </a:r>
            <a:r>
              <a:rPr lang="de-DE" baseline="0" dirty="0" smtClean="0"/>
              <a:t> </a:t>
            </a:r>
            <a:r>
              <a:rPr lang="de-DE" baseline="0" dirty="0" err="1" smtClean="0"/>
              <a:t>background</a:t>
            </a:r>
            <a:r>
              <a:rPr lang="de-DE" baseline="0" dirty="0" smtClean="0"/>
              <a:t>. </a:t>
            </a:r>
          </a:p>
        </p:txBody>
      </p:sp>
      <p:sp>
        <p:nvSpPr>
          <p:cNvPr id="4" name="Slide Number Placeholder 3"/>
          <p:cNvSpPr>
            <a:spLocks noGrp="1"/>
          </p:cNvSpPr>
          <p:nvPr>
            <p:ph type="sldNum" sz="quarter" idx="10"/>
          </p:nvPr>
        </p:nvSpPr>
        <p:spPr/>
        <p:txBody>
          <a:bodyPr/>
          <a:lstStyle/>
          <a:p>
            <a:fld id="{F9F90C65-BE1F-4A4C-A75E-9B921E20D3DE}" type="slidenum">
              <a:rPr lang="de-DE" smtClean="0"/>
              <a:pPr/>
              <a:t>30</a:t>
            </a:fld>
            <a:endParaRPr lang="de-DE"/>
          </a:p>
        </p:txBody>
      </p:sp>
    </p:spTree>
    <p:extLst>
      <p:ext uri="{BB962C8B-B14F-4D97-AF65-F5344CB8AC3E}">
        <p14:creationId xmlns:p14="http://schemas.microsoft.com/office/powerpoint/2010/main" val="530902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31</a:t>
            </a:fld>
            <a:endParaRPr lang="de-DE"/>
          </a:p>
        </p:txBody>
      </p:sp>
    </p:spTree>
    <p:extLst>
      <p:ext uri="{BB962C8B-B14F-4D97-AF65-F5344CB8AC3E}">
        <p14:creationId xmlns:p14="http://schemas.microsoft.com/office/powerpoint/2010/main" val="2699793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The </a:t>
            </a:r>
            <a:r>
              <a:rPr lang="de-DE" dirty="0" err="1" smtClean="0"/>
              <a:t>name</a:t>
            </a:r>
            <a:r>
              <a:rPr lang="de-DE" dirty="0" smtClean="0"/>
              <a:t> </a:t>
            </a:r>
            <a:r>
              <a:rPr lang="de-DE" dirty="0" err="1" smtClean="0"/>
              <a:t>of</a:t>
            </a:r>
            <a:r>
              <a:rPr lang="de-DE" dirty="0" smtClean="0"/>
              <a:t> </a:t>
            </a:r>
            <a:r>
              <a:rPr lang="de-DE" dirty="0" err="1" smtClean="0"/>
              <a:t>the</a:t>
            </a:r>
            <a:r>
              <a:rPr lang="de-DE" dirty="0" smtClean="0"/>
              <a:t> </a:t>
            </a:r>
            <a:r>
              <a:rPr lang="de-DE" dirty="0" err="1" smtClean="0"/>
              <a:t>tool</a:t>
            </a:r>
            <a:r>
              <a:rPr lang="de-DE" dirty="0" smtClean="0"/>
              <a:t> I </a:t>
            </a:r>
            <a:r>
              <a:rPr lang="de-DE" dirty="0" err="1" smtClean="0"/>
              <a:t>make</a:t>
            </a:r>
            <a:r>
              <a:rPr lang="de-DE" dirty="0" smtClean="0"/>
              <a:t> </a:t>
            </a:r>
            <a:r>
              <a:rPr lang="de-DE" dirty="0" err="1" smtClean="0"/>
              <a:t>is</a:t>
            </a:r>
            <a:r>
              <a:rPr lang="de-DE" dirty="0" smtClean="0"/>
              <a:t> easy</a:t>
            </a:r>
            <a:r>
              <a:rPr lang="de-DE" baseline="0" dirty="0" smtClean="0"/>
              <a:t> </a:t>
            </a:r>
            <a:r>
              <a:rPr lang="de-DE" baseline="0" dirty="0" err="1" smtClean="0"/>
              <a:t>to</a:t>
            </a:r>
            <a:r>
              <a:rPr lang="de-DE" baseline="0" dirty="0" smtClean="0"/>
              <a:t> </a:t>
            </a:r>
            <a:r>
              <a:rPr lang="de-DE" baseline="0" dirty="0" err="1" smtClean="0"/>
              <a:t>understand</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4</a:t>
            </a:fld>
            <a:endParaRPr lang="de-DE"/>
          </a:p>
        </p:txBody>
      </p:sp>
    </p:spTree>
    <p:extLst>
      <p:ext uri="{BB962C8B-B14F-4D97-AF65-F5344CB8AC3E}">
        <p14:creationId xmlns:p14="http://schemas.microsoft.com/office/powerpoint/2010/main" val="4207248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As </a:t>
            </a:r>
            <a:r>
              <a:rPr lang="de-DE" dirty="0" err="1" smtClean="0"/>
              <a:t>input</a:t>
            </a:r>
            <a:r>
              <a:rPr lang="de-DE" dirty="0" smtClean="0"/>
              <a:t> </a:t>
            </a:r>
            <a:r>
              <a:rPr lang="de-DE" dirty="0" err="1" smtClean="0"/>
              <a:t>for</a:t>
            </a:r>
            <a:r>
              <a:rPr lang="de-DE" dirty="0" smtClean="0"/>
              <a:t> </a:t>
            </a:r>
            <a:r>
              <a:rPr lang="de-DE" dirty="0" err="1" smtClean="0"/>
              <a:t>my</a:t>
            </a:r>
            <a:r>
              <a:rPr lang="de-DE" dirty="0" smtClean="0"/>
              <a:t> </a:t>
            </a:r>
            <a:r>
              <a:rPr lang="de-DE" dirty="0" err="1" smtClean="0"/>
              <a:t>tool</a:t>
            </a:r>
            <a:r>
              <a:rPr lang="de-DE" dirty="0" smtClean="0"/>
              <a:t> I</a:t>
            </a:r>
            <a:r>
              <a:rPr lang="de-DE" baseline="0" dirty="0" smtClean="0"/>
              <a:t> </a:t>
            </a:r>
            <a:r>
              <a:rPr lang="de-DE" baseline="0" dirty="0" err="1" smtClean="0"/>
              <a:t>receive</a:t>
            </a:r>
            <a:r>
              <a:rPr lang="de-DE" baseline="0" dirty="0" smtClean="0"/>
              <a:t> a </a:t>
            </a:r>
            <a:r>
              <a:rPr lang="de-DE" baseline="0" dirty="0" err="1" smtClean="0"/>
              <a:t>file</a:t>
            </a:r>
            <a:r>
              <a:rPr lang="de-DE" baseline="0" dirty="0" smtClean="0"/>
              <a:t> </a:t>
            </a:r>
            <a:r>
              <a:rPr lang="de-DE" baseline="0" dirty="0" err="1" smtClean="0"/>
              <a:t>with</a:t>
            </a:r>
            <a:r>
              <a:rPr lang="de-DE" baseline="0" dirty="0" smtClean="0"/>
              <a:t> </a:t>
            </a:r>
            <a:r>
              <a:rPr lang="de-DE" baseline="0" dirty="0" err="1" smtClean="0"/>
              <a:t>motifs</a:t>
            </a:r>
            <a:r>
              <a:rPr lang="de-DE" baseline="0" dirty="0" smtClean="0"/>
              <a:t>, an </a:t>
            </a:r>
            <a:r>
              <a:rPr lang="de-DE" baseline="0" dirty="0" err="1" smtClean="0"/>
              <a:t>example</a:t>
            </a:r>
            <a:r>
              <a:rPr lang="de-DE" baseline="0" dirty="0" smtClean="0"/>
              <a:t> </a:t>
            </a:r>
            <a:r>
              <a:rPr lang="de-DE" baseline="0" dirty="0" err="1" smtClean="0"/>
              <a:t>of</a:t>
            </a:r>
            <a:r>
              <a:rPr lang="de-DE" baseline="0" dirty="0" smtClean="0"/>
              <a:t> </a:t>
            </a:r>
            <a:r>
              <a:rPr lang="de-DE" baseline="0" dirty="0" err="1" smtClean="0"/>
              <a:t>which</a:t>
            </a:r>
            <a:r>
              <a:rPr lang="de-DE" baseline="0" dirty="0" smtClean="0"/>
              <a:t> i will </a:t>
            </a:r>
            <a:r>
              <a:rPr lang="de-DE" baseline="0" dirty="0" err="1" smtClean="0"/>
              <a:t>show</a:t>
            </a:r>
            <a:r>
              <a:rPr lang="de-DE" baseline="0" dirty="0" smtClean="0"/>
              <a:t> in </a:t>
            </a:r>
            <a:r>
              <a:rPr lang="de-DE" baseline="0" dirty="0" err="1" smtClean="0"/>
              <a:t>few</a:t>
            </a:r>
            <a:r>
              <a:rPr lang="de-DE" baseline="0" dirty="0" smtClean="0"/>
              <a:t> </a:t>
            </a:r>
            <a:r>
              <a:rPr lang="de-DE" baseline="0" dirty="0" err="1" smtClean="0"/>
              <a:t>seconds</a:t>
            </a:r>
            <a:r>
              <a:rPr lang="de-DE" baseline="0" dirty="0" smtClean="0"/>
              <a:t>, a </a:t>
            </a:r>
            <a:r>
              <a:rPr lang="de-DE" baseline="0" dirty="0" err="1" smtClean="0"/>
              <a:t>genome</a:t>
            </a:r>
            <a:r>
              <a:rPr lang="de-DE" baseline="0" dirty="0" smtClean="0"/>
              <a:t> </a:t>
            </a:r>
            <a:r>
              <a:rPr lang="de-DE" baseline="0" dirty="0" err="1" smtClean="0"/>
              <a:t>file</a:t>
            </a:r>
            <a:r>
              <a:rPr lang="de-DE" baseline="0" dirty="0" smtClean="0"/>
              <a:t> in .</a:t>
            </a:r>
            <a:r>
              <a:rPr lang="de-DE" baseline="0" dirty="0" err="1" smtClean="0"/>
              <a:t>fasta</a:t>
            </a:r>
            <a:r>
              <a:rPr lang="de-DE" baseline="0" dirty="0" smtClean="0"/>
              <a:t> </a:t>
            </a:r>
            <a:r>
              <a:rPr lang="de-DE" baseline="0" dirty="0" err="1" smtClean="0"/>
              <a:t>format</a:t>
            </a:r>
            <a:r>
              <a:rPr lang="de-DE" baseline="0" dirty="0" smtClean="0"/>
              <a:t> </a:t>
            </a:r>
            <a:r>
              <a:rPr lang="de-DE" baseline="0" dirty="0" err="1" smtClean="0"/>
              <a:t>and</a:t>
            </a:r>
            <a:r>
              <a:rPr lang="de-DE" baseline="0" dirty="0" smtClean="0"/>
              <a:t> optional a .</a:t>
            </a:r>
            <a:r>
              <a:rPr lang="de-DE" baseline="0" dirty="0" err="1" smtClean="0"/>
              <a:t>bed</a:t>
            </a:r>
            <a:r>
              <a:rPr lang="de-DE" baseline="0" dirty="0" smtClean="0"/>
              <a:t> </a:t>
            </a:r>
            <a:r>
              <a:rPr lang="de-DE" baseline="0" dirty="0" err="1" smtClean="0"/>
              <a:t>file</a:t>
            </a:r>
            <a:r>
              <a:rPr lang="de-DE" baseline="0" dirty="0" smtClean="0"/>
              <a:t> </a:t>
            </a:r>
            <a:r>
              <a:rPr lang="de-DE" baseline="0" dirty="0" err="1" smtClean="0"/>
              <a:t>with</a:t>
            </a:r>
            <a:r>
              <a:rPr lang="de-DE" baseline="0" dirty="0" smtClean="0"/>
              <a:t> </a:t>
            </a:r>
            <a:r>
              <a:rPr lang="de-DE" baseline="0" dirty="0" err="1" smtClean="0"/>
              <a:t>peaks</a:t>
            </a:r>
            <a:r>
              <a:rPr lang="de-DE" baseline="0" dirty="0" smtClean="0"/>
              <a:t>, </a:t>
            </a:r>
            <a:r>
              <a:rPr lang="de-DE" baseline="0" dirty="0" err="1" smtClean="0"/>
              <a:t>within</a:t>
            </a:r>
            <a:r>
              <a:rPr lang="de-DE" baseline="0" dirty="0" smtClean="0"/>
              <a:t> </a:t>
            </a:r>
            <a:r>
              <a:rPr lang="de-DE" baseline="0" dirty="0" err="1" smtClean="0"/>
              <a:t>which</a:t>
            </a:r>
            <a:r>
              <a:rPr lang="de-DE" baseline="0" dirty="0" smtClean="0"/>
              <a:t> </a:t>
            </a:r>
            <a:r>
              <a:rPr lang="de-DE" baseline="0" dirty="0" err="1" smtClean="0"/>
              <a:t>we</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search</a:t>
            </a:r>
            <a:r>
              <a:rPr lang="de-DE" baseline="0" dirty="0" smtClean="0"/>
              <a:t> </a:t>
            </a:r>
            <a:r>
              <a:rPr lang="de-DE" baseline="0" dirty="0" err="1" smtClean="0"/>
              <a:t>for</a:t>
            </a:r>
            <a:r>
              <a:rPr lang="de-DE" baseline="0" dirty="0" smtClean="0"/>
              <a:t> </a:t>
            </a:r>
            <a:r>
              <a:rPr lang="de-DE" baseline="0" dirty="0" err="1" smtClean="0"/>
              <a:t>the</a:t>
            </a:r>
            <a:r>
              <a:rPr lang="de-DE" baseline="0" dirty="0" smtClean="0"/>
              <a:t> TF. </a:t>
            </a:r>
          </a:p>
          <a:p>
            <a:r>
              <a:rPr lang="de-DE" baseline="0" dirty="0" smtClean="0"/>
              <a:t>So </a:t>
            </a:r>
            <a:r>
              <a:rPr lang="de-DE" baseline="0" dirty="0" err="1" smtClean="0"/>
              <a:t>now</a:t>
            </a:r>
            <a:r>
              <a:rPr lang="de-DE" baseline="0" dirty="0" smtClean="0"/>
              <a:t> </a:t>
            </a:r>
            <a:r>
              <a:rPr lang="de-DE" baseline="0" dirty="0" err="1" smtClean="0"/>
              <a:t>we</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see</a:t>
            </a:r>
            <a:r>
              <a:rPr lang="de-DE" baseline="0" dirty="0" smtClean="0"/>
              <a:t> </a:t>
            </a:r>
            <a:r>
              <a:rPr lang="de-DE" baseline="0" dirty="0" err="1" smtClean="0"/>
              <a:t>what</a:t>
            </a:r>
            <a:r>
              <a:rPr lang="de-DE" baseline="0" dirty="0" smtClean="0"/>
              <a:t> a </a:t>
            </a:r>
            <a:r>
              <a:rPr lang="de-DE" baseline="0" dirty="0" err="1" smtClean="0"/>
              <a:t>motif</a:t>
            </a:r>
            <a:r>
              <a:rPr lang="de-DE" baseline="0" dirty="0" smtClean="0"/>
              <a:t> </a:t>
            </a:r>
            <a:r>
              <a:rPr lang="de-DE" baseline="0" dirty="0" err="1" smtClean="0"/>
              <a:t>file</a:t>
            </a:r>
            <a:r>
              <a:rPr lang="de-DE" baseline="0" dirty="0" smtClean="0"/>
              <a:t> </a:t>
            </a:r>
            <a:r>
              <a:rPr lang="de-DE" baseline="0" dirty="0" err="1" smtClean="0"/>
              <a:t>looks</a:t>
            </a:r>
            <a:r>
              <a:rPr lang="de-DE" baseline="0" dirty="0" smtClean="0"/>
              <a:t> like</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5</a:t>
            </a:fld>
            <a:endParaRPr lang="de-DE"/>
          </a:p>
        </p:txBody>
      </p:sp>
    </p:spTree>
    <p:extLst>
      <p:ext uri="{BB962C8B-B14F-4D97-AF65-F5344CB8AC3E}">
        <p14:creationId xmlns:p14="http://schemas.microsoft.com/office/powerpoint/2010/main" val="3035827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So </a:t>
            </a:r>
            <a:r>
              <a:rPr lang="de-DE" dirty="0" err="1" smtClean="0"/>
              <a:t>my</a:t>
            </a:r>
            <a:r>
              <a:rPr lang="de-DE" dirty="0" smtClean="0"/>
              <a:t> </a:t>
            </a:r>
            <a:r>
              <a:rPr lang="de-DE" dirty="0" err="1" smtClean="0"/>
              <a:t>task</a:t>
            </a:r>
            <a:r>
              <a:rPr lang="de-DE" dirty="0" smtClean="0"/>
              <a:t> </a:t>
            </a:r>
            <a:r>
              <a:rPr lang="de-DE" dirty="0" err="1" smtClean="0"/>
              <a:t>is</a:t>
            </a:r>
            <a:r>
              <a:rPr lang="de-DE" dirty="0" smtClean="0"/>
              <a:t> </a:t>
            </a:r>
            <a:r>
              <a:rPr lang="de-DE" dirty="0" err="1" smtClean="0"/>
              <a:t>to</a:t>
            </a:r>
            <a:r>
              <a:rPr lang="de-DE" dirty="0" smtClean="0"/>
              <a:t> </a:t>
            </a:r>
            <a:r>
              <a:rPr lang="de-DE" dirty="0" err="1" smtClean="0"/>
              <a:t>work</a:t>
            </a:r>
            <a:r>
              <a:rPr lang="de-DE" dirty="0" smtClean="0"/>
              <a:t> </a:t>
            </a:r>
            <a:r>
              <a:rPr lang="de-DE" dirty="0" err="1" smtClean="0"/>
              <a:t>with</a:t>
            </a:r>
            <a:r>
              <a:rPr lang="de-DE" dirty="0" smtClean="0"/>
              <a:t> </a:t>
            </a:r>
            <a:r>
              <a:rPr lang="de-DE" dirty="0" err="1" smtClean="0"/>
              <a:t>transcription</a:t>
            </a:r>
            <a:r>
              <a:rPr lang="de-DE" dirty="0" smtClean="0"/>
              <a:t> </a:t>
            </a:r>
            <a:r>
              <a:rPr lang="de-DE" dirty="0" err="1" smtClean="0"/>
              <a:t>factors</a:t>
            </a:r>
            <a:r>
              <a:rPr lang="de-DE" dirty="0" smtClean="0"/>
              <a:t>. </a:t>
            </a:r>
          </a:p>
          <a:p>
            <a:r>
              <a:rPr lang="en-US" dirty="0" smtClean="0"/>
              <a:t>Transcription factor (TF) (or sequence-specific DNA-binding factor) is a protein that controls the rate of transcription of genetic information from DNA to messenger RNA, by binding to a specific DNA sequence. The function of TFs is to regulate - turn on and off - genes in order to make sure that they are expressed in the right cell at the right time and in the right amount throughout the life of the cell and the organism.</a:t>
            </a:r>
          </a:p>
          <a:p>
            <a:r>
              <a:rPr lang="de-DE" dirty="0" smtClean="0"/>
              <a:t>All </a:t>
            </a:r>
            <a:r>
              <a:rPr lang="de-DE" dirty="0" err="1" smtClean="0"/>
              <a:t>the</a:t>
            </a:r>
            <a:r>
              <a:rPr lang="de-DE" dirty="0" smtClean="0"/>
              <a:t> </a:t>
            </a:r>
            <a:r>
              <a:rPr lang="de-DE" dirty="0" err="1" smtClean="0"/>
              <a:t>transcription</a:t>
            </a:r>
            <a:r>
              <a:rPr lang="de-DE" dirty="0" smtClean="0"/>
              <a:t> </a:t>
            </a:r>
            <a:r>
              <a:rPr lang="de-DE" dirty="0" err="1" smtClean="0"/>
              <a:t>factors</a:t>
            </a:r>
            <a:r>
              <a:rPr lang="de-DE" dirty="0" smtClean="0"/>
              <a:t> </a:t>
            </a:r>
            <a:r>
              <a:rPr lang="de-DE" dirty="0" err="1" smtClean="0"/>
              <a:t>could</a:t>
            </a:r>
            <a:r>
              <a:rPr lang="de-DE" dirty="0" smtClean="0"/>
              <a:t> </a:t>
            </a:r>
            <a:r>
              <a:rPr lang="de-DE" dirty="0" err="1" smtClean="0"/>
              <a:t>be</a:t>
            </a:r>
            <a:r>
              <a:rPr lang="de-DE" baseline="0" dirty="0" smtClean="0"/>
              <a:t> </a:t>
            </a:r>
            <a:r>
              <a:rPr lang="de-DE" baseline="0" dirty="0" err="1" smtClean="0"/>
              <a:t>found</a:t>
            </a:r>
            <a:r>
              <a:rPr lang="de-DE" baseline="0" dirty="0" smtClean="0"/>
              <a:t> in </a:t>
            </a:r>
            <a:r>
              <a:rPr lang="de-DE" baseline="0" dirty="0" err="1" smtClean="0"/>
              <a:t>the</a:t>
            </a:r>
            <a:r>
              <a:rPr lang="de-DE" baseline="0" dirty="0" smtClean="0"/>
              <a:t> JASPAR </a:t>
            </a:r>
            <a:r>
              <a:rPr lang="de-DE" baseline="0" dirty="0" err="1" smtClean="0"/>
              <a:t>database</a:t>
            </a:r>
            <a:r>
              <a:rPr lang="de-DE" baseline="0" dirty="0" smtClean="0"/>
              <a:t> </a:t>
            </a:r>
            <a:r>
              <a:rPr lang="de-DE" baseline="0" dirty="0" err="1" smtClean="0"/>
              <a:t>available</a:t>
            </a:r>
            <a:r>
              <a:rPr lang="de-DE" baseline="0" dirty="0" smtClean="0"/>
              <a:t> at http://jaspar.genereg.net</a:t>
            </a:r>
          </a:p>
        </p:txBody>
      </p:sp>
      <p:sp>
        <p:nvSpPr>
          <p:cNvPr id="4" name="Slide Number Placeholder 3"/>
          <p:cNvSpPr>
            <a:spLocks noGrp="1"/>
          </p:cNvSpPr>
          <p:nvPr>
            <p:ph type="sldNum" sz="quarter" idx="10"/>
          </p:nvPr>
        </p:nvSpPr>
        <p:spPr/>
        <p:txBody>
          <a:bodyPr/>
          <a:lstStyle/>
          <a:p>
            <a:fld id="{F9F90C65-BE1F-4A4C-A75E-9B921E20D3DE}" type="slidenum">
              <a:rPr lang="de-DE" smtClean="0"/>
              <a:pPr/>
              <a:t>6</a:t>
            </a:fld>
            <a:endParaRPr lang="de-DE"/>
          </a:p>
        </p:txBody>
      </p:sp>
    </p:spTree>
    <p:extLst>
      <p:ext uri="{BB962C8B-B14F-4D97-AF65-F5344CB8AC3E}">
        <p14:creationId xmlns:p14="http://schemas.microsoft.com/office/powerpoint/2010/main" val="123935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As </a:t>
            </a:r>
            <a:r>
              <a:rPr lang="de-DE" dirty="0" err="1" smtClean="0"/>
              <a:t>example</a:t>
            </a:r>
            <a:r>
              <a:rPr lang="de-DE" dirty="0" smtClean="0"/>
              <a:t> </a:t>
            </a:r>
            <a:r>
              <a:rPr lang="de-DE" dirty="0" err="1" smtClean="0"/>
              <a:t>we</a:t>
            </a:r>
            <a:r>
              <a:rPr lang="de-DE" baseline="0" dirty="0" smtClean="0"/>
              <a:t> will </a:t>
            </a:r>
            <a:r>
              <a:rPr lang="de-DE" baseline="0" dirty="0" err="1" smtClean="0"/>
              <a:t>look</a:t>
            </a:r>
            <a:r>
              <a:rPr lang="de-DE" baseline="0" dirty="0" smtClean="0"/>
              <a:t> </a:t>
            </a:r>
            <a:r>
              <a:rPr lang="de-DE" baseline="0" dirty="0" err="1" smtClean="0"/>
              <a:t>through</a:t>
            </a:r>
            <a:r>
              <a:rPr lang="de-DE" baseline="0" dirty="0" smtClean="0"/>
              <a:t> </a:t>
            </a:r>
            <a:r>
              <a:rPr lang="de-DE" baseline="0" dirty="0" err="1" smtClean="0"/>
              <a:t>the</a:t>
            </a:r>
            <a:r>
              <a:rPr lang="de-DE" baseline="0" dirty="0" smtClean="0"/>
              <a:t> </a:t>
            </a:r>
            <a:r>
              <a:rPr lang="de-DE" baseline="0" dirty="0" err="1" smtClean="0"/>
              <a:t>first</a:t>
            </a:r>
            <a:r>
              <a:rPr lang="de-DE" baseline="0" dirty="0" smtClean="0"/>
              <a:t> </a:t>
            </a:r>
            <a:r>
              <a:rPr lang="de-DE" baseline="0" dirty="0" err="1" smtClean="0"/>
              <a:t>motif</a:t>
            </a:r>
            <a:r>
              <a:rPr lang="de-DE" baseline="0" dirty="0" smtClean="0"/>
              <a:t> </a:t>
            </a:r>
            <a:r>
              <a:rPr lang="de-DE" baseline="0" dirty="0" err="1" smtClean="0"/>
              <a:t>listed</a:t>
            </a:r>
            <a:r>
              <a:rPr lang="de-DE" baseline="0" dirty="0" smtClean="0"/>
              <a:t> in </a:t>
            </a:r>
            <a:r>
              <a:rPr lang="de-DE" baseline="0" dirty="0" err="1" smtClean="0"/>
              <a:t>the</a:t>
            </a:r>
            <a:r>
              <a:rPr lang="de-DE" baseline="0" dirty="0" smtClean="0"/>
              <a:t> </a:t>
            </a:r>
            <a:r>
              <a:rPr lang="de-DE" baseline="0" dirty="0" err="1" smtClean="0"/>
              <a:t>previous</a:t>
            </a:r>
            <a:r>
              <a:rPr lang="de-DE" baseline="0" dirty="0" smtClean="0"/>
              <a:t> </a:t>
            </a:r>
            <a:r>
              <a:rPr lang="de-DE" baseline="0" dirty="0" err="1" smtClean="0"/>
              <a:t>slide</a:t>
            </a:r>
            <a:r>
              <a:rPr lang="de-DE" baseline="0" dirty="0" smtClean="0"/>
              <a:t>. </a:t>
            </a:r>
            <a:r>
              <a:rPr lang="de-DE" dirty="0" err="1" smtClean="0"/>
              <a:t>There</a:t>
            </a:r>
            <a:r>
              <a:rPr lang="de-DE" dirty="0" smtClean="0"/>
              <a:t> </a:t>
            </a:r>
            <a:r>
              <a:rPr lang="de-DE" dirty="0" err="1" smtClean="0"/>
              <a:t>are</a:t>
            </a:r>
            <a:r>
              <a:rPr lang="de-DE" dirty="0" smtClean="0"/>
              <a:t> </a:t>
            </a:r>
            <a:r>
              <a:rPr lang="de-DE" dirty="0" err="1" smtClean="0"/>
              <a:t>of</a:t>
            </a:r>
            <a:r>
              <a:rPr lang="de-DE" dirty="0" smtClean="0"/>
              <a:t> </a:t>
            </a:r>
            <a:r>
              <a:rPr lang="de-DE" dirty="0" err="1" smtClean="0"/>
              <a:t>course</a:t>
            </a:r>
            <a:r>
              <a:rPr lang="de-DE" baseline="0" dirty="0" smtClean="0"/>
              <a:t> </a:t>
            </a:r>
            <a:r>
              <a:rPr lang="de-DE" baseline="0" dirty="0" err="1" smtClean="0"/>
              <a:t>several</a:t>
            </a:r>
            <a:r>
              <a:rPr lang="de-DE" baseline="0" dirty="0" smtClean="0"/>
              <a:t> </a:t>
            </a:r>
            <a:r>
              <a:rPr lang="de-DE" baseline="0" dirty="0" err="1" smtClean="0"/>
              <a:t>ways</a:t>
            </a:r>
            <a:r>
              <a:rPr lang="de-DE" baseline="0" dirty="0" smtClean="0"/>
              <a:t> </a:t>
            </a:r>
            <a:r>
              <a:rPr lang="de-DE" baseline="0" dirty="0" err="1" smtClean="0"/>
              <a:t>to</a:t>
            </a:r>
            <a:r>
              <a:rPr lang="de-DE" baseline="0" dirty="0" smtClean="0"/>
              <a:t> </a:t>
            </a:r>
            <a:r>
              <a:rPr lang="de-DE" baseline="0" dirty="0" err="1" smtClean="0"/>
              <a:t>display</a:t>
            </a:r>
            <a:r>
              <a:rPr lang="de-DE" baseline="0" dirty="0" smtClean="0"/>
              <a:t> </a:t>
            </a:r>
            <a:r>
              <a:rPr lang="de-DE" baseline="0" dirty="0" err="1" smtClean="0"/>
              <a:t>the</a:t>
            </a:r>
            <a:r>
              <a:rPr lang="de-DE" baseline="0" dirty="0" smtClean="0"/>
              <a:t> </a:t>
            </a:r>
            <a:r>
              <a:rPr lang="de-DE" baseline="0" dirty="0" err="1" smtClean="0"/>
              <a:t>motifs</a:t>
            </a:r>
            <a:r>
              <a:rPr lang="de-DE" baseline="0" dirty="0" smtClean="0"/>
              <a:t>. </a:t>
            </a:r>
            <a:r>
              <a:rPr lang="de-DE" baseline="0" dirty="0" err="1" smtClean="0"/>
              <a:t>Here</a:t>
            </a:r>
            <a:r>
              <a:rPr lang="de-DE" baseline="0" dirty="0" smtClean="0"/>
              <a:t> </a:t>
            </a:r>
            <a:r>
              <a:rPr lang="de-DE" baseline="0" dirty="0" err="1" smtClean="0"/>
              <a:t>are</a:t>
            </a:r>
            <a:r>
              <a:rPr lang="de-DE" baseline="0" dirty="0" smtClean="0"/>
              <a:t> </a:t>
            </a:r>
            <a:r>
              <a:rPr lang="de-DE" baseline="0" dirty="0" err="1" smtClean="0"/>
              <a:t>some</a:t>
            </a:r>
            <a:r>
              <a:rPr lang="de-DE" baseline="0" dirty="0" smtClean="0"/>
              <a:t> </a:t>
            </a:r>
            <a:r>
              <a:rPr lang="de-DE" baseline="0" dirty="0" err="1" smtClean="0"/>
              <a:t>of</a:t>
            </a:r>
            <a:r>
              <a:rPr lang="de-DE" baseline="0" dirty="0" smtClean="0"/>
              <a:t> </a:t>
            </a:r>
            <a:r>
              <a:rPr lang="de-DE" baseline="0" dirty="0" err="1" smtClean="0"/>
              <a:t>them</a:t>
            </a:r>
            <a:r>
              <a:rPr lang="de-DE" baseline="0" dirty="0" smtClean="0"/>
              <a:t>.</a:t>
            </a:r>
          </a:p>
          <a:p>
            <a:r>
              <a:rPr lang="de-DE" baseline="0" dirty="0" err="1" smtClean="0"/>
              <a:t>Of</a:t>
            </a:r>
            <a:r>
              <a:rPr lang="de-DE" baseline="0" dirty="0" smtClean="0"/>
              <a:t> </a:t>
            </a:r>
            <a:r>
              <a:rPr lang="de-DE" baseline="0" dirty="0" err="1" smtClean="0"/>
              <a:t>course</a:t>
            </a:r>
            <a:r>
              <a:rPr lang="de-DE" baseline="0" dirty="0" smtClean="0"/>
              <a:t>,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always</a:t>
            </a:r>
            <a:r>
              <a:rPr lang="de-DE" baseline="0" dirty="0" smtClean="0"/>
              <a:t> find </a:t>
            </a:r>
            <a:r>
              <a:rPr lang="de-DE" baseline="0" dirty="0" err="1" smtClean="0"/>
              <a:t>the</a:t>
            </a:r>
            <a:r>
              <a:rPr lang="de-DE" baseline="0" dirty="0" smtClean="0"/>
              <a:t> </a:t>
            </a:r>
            <a:r>
              <a:rPr lang="de-DE" baseline="0" dirty="0" err="1" smtClean="0"/>
              <a:t>name</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id</a:t>
            </a:r>
            <a:r>
              <a:rPr lang="de-DE" baseline="0" dirty="0" smtClean="0"/>
              <a:t> in </a:t>
            </a:r>
            <a:r>
              <a:rPr lang="de-DE" baseline="0" dirty="0" err="1" smtClean="0"/>
              <a:t>each</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formats</a:t>
            </a:r>
            <a:r>
              <a:rPr lang="de-DE" baseline="0" dirty="0" smtClean="0"/>
              <a:t>.</a:t>
            </a:r>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7</a:t>
            </a:fld>
            <a:endParaRPr lang="de-DE"/>
          </a:p>
        </p:txBody>
      </p:sp>
    </p:spTree>
    <p:extLst>
      <p:ext uri="{BB962C8B-B14F-4D97-AF65-F5344CB8AC3E}">
        <p14:creationId xmlns:p14="http://schemas.microsoft.com/office/powerpoint/2010/main" val="9121725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de-DE" dirty="0" smtClean="0"/>
              <a:t>After </a:t>
            </a:r>
            <a:r>
              <a:rPr lang="de-DE" dirty="0" err="1" smtClean="0"/>
              <a:t>you</a:t>
            </a:r>
            <a:r>
              <a:rPr lang="de-DE" dirty="0" smtClean="0"/>
              <a:t> </a:t>
            </a:r>
            <a:r>
              <a:rPr lang="de-DE" dirty="0" err="1" smtClean="0"/>
              <a:t>have</a:t>
            </a:r>
            <a:r>
              <a:rPr lang="de-DE" dirty="0" smtClean="0"/>
              <a:t> </a:t>
            </a:r>
            <a:r>
              <a:rPr lang="de-DE" dirty="0" err="1" smtClean="0"/>
              <a:t>choosen</a:t>
            </a:r>
            <a:r>
              <a:rPr lang="de-DE" dirty="0" smtClean="0"/>
              <a:t> </a:t>
            </a:r>
            <a:r>
              <a:rPr lang="de-DE" dirty="0" err="1" smtClean="0"/>
              <a:t>several</a:t>
            </a:r>
            <a:r>
              <a:rPr lang="de-DE" baseline="0" dirty="0" smtClean="0"/>
              <a:t> </a:t>
            </a:r>
            <a:r>
              <a:rPr lang="de-DE" baseline="0" dirty="0" err="1" smtClean="0"/>
              <a:t>motifs</a:t>
            </a:r>
            <a:r>
              <a:rPr lang="de-DE" baseline="0" dirty="0" smtClean="0"/>
              <a:t> </a:t>
            </a:r>
            <a:r>
              <a:rPr lang="de-DE" baseline="0" dirty="0" err="1" smtClean="0"/>
              <a:t>you</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use</a:t>
            </a:r>
            <a:r>
              <a:rPr lang="de-DE" baseline="0" dirty="0" smtClean="0"/>
              <a:t>, just </a:t>
            </a:r>
            <a:r>
              <a:rPr lang="de-DE" baseline="0" dirty="0" err="1" smtClean="0"/>
              <a:t>click</a:t>
            </a:r>
            <a:r>
              <a:rPr lang="de-DE" baseline="0" dirty="0" smtClean="0"/>
              <a:t> on </a:t>
            </a:r>
            <a:r>
              <a:rPr lang="de-DE" baseline="0" dirty="0" err="1" smtClean="0"/>
              <a:t>download</a:t>
            </a:r>
            <a:r>
              <a:rPr lang="de-DE" baseline="0" dirty="0" smtClean="0"/>
              <a:t> </a:t>
            </a:r>
            <a:r>
              <a:rPr lang="de-DE" baseline="0" dirty="0" err="1" smtClean="0"/>
              <a:t>and</a:t>
            </a:r>
            <a:r>
              <a:rPr lang="de-DE" baseline="0" dirty="0" smtClean="0"/>
              <a:t> </a:t>
            </a:r>
            <a:r>
              <a:rPr lang="de-DE" baseline="0" dirty="0" err="1" smtClean="0"/>
              <a:t>then</a:t>
            </a:r>
            <a:r>
              <a:rPr lang="de-DE" baseline="0" dirty="0" smtClean="0"/>
              <a:t> </a:t>
            </a:r>
            <a:r>
              <a:rPr lang="de-DE" baseline="0" dirty="0" err="1" smtClean="0"/>
              <a:t>choose</a:t>
            </a:r>
            <a:r>
              <a:rPr lang="de-DE" baseline="0" dirty="0" smtClean="0"/>
              <a:t> „</a:t>
            </a:r>
            <a:r>
              <a:rPr lang="de-DE" baseline="0" dirty="0" err="1" smtClean="0"/>
              <a:t>Combined</a:t>
            </a:r>
            <a:r>
              <a:rPr lang="de-DE" baseline="0" dirty="0" smtClean="0"/>
              <a:t> </a:t>
            </a:r>
            <a:r>
              <a:rPr lang="de-DE" baseline="0" dirty="0" err="1" smtClean="0"/>
              <a:t>text</a:t>
            </a:r>
            <a:r>
              <a:rPr lang="de-DE" baseline="0" dirty="0" smtClean="0"/>
              <a:t> </a:t>
            </a:r>
            <a:r>
              <a:rPr lang="de-DE" baseline="0" dirty="0" err="1" smtClean="0"/>
              <a:t>file</a:t>
            </a:r>
            <a:r>
              <a:rPr lang="de-DE" baseline="0" dirty="0" smtClean="0"/>
              <a:t>“ </a:t>
            </a:r>
            <a:r>
              <a:rPr lang="de-DE" baseline="0" dirty="0" err="1" smtClean="0"/>
              <a:t>and</a:t>
            </a:r>
            <a:r>
              <a:rPr lang="de-DE" baseline="0" dirty="0" smtClean="0"/>
              <a:t> </a:t>
            </a:r>
            <a:r>
              <a:rPr lang="de-DE" baseline="0" dirty="0" err="1" smtClean="0"/>
              <a:t>the</a:t>
            </a:r>
            <a:r>
              <a:rPr lang="de-DE" baseline="0" dirty="0" smtClean="0"/>
              <a:t> </a:t>
            </a:r>
            <a:r>
              <a:rPr lang="de-DE" baseline="0" dirty="0" err="1" smtClean="0"/>
              <a:t>matrix</a:t>
            </a:r>
            <a:r>
              <a:rPr lang="de-DE" baseline="0" dirty="0" smtClean="0"/>
              <a:t> </a:t>
            </a:r>
            <a:r>
              <a:rPr lang="de-DE" baseline="0" dirty="0" err="1" smtClean="0"/>
              <a:t>format</a:t>
            </a:r>
            <a:r>
              <a:rPr lang="de-DE" baseline="0" dirty="0" smtClean="0"/>
              <a:t> </a:t>
            </a:r>
            <a:r>
              <a:rPr lang="de-DE" baseline="0" dirty="0" err="1" smtClean="0"/>
              <a:t>you</a:t>
            </a:r>
            <a:r>
              <a:rPr lang="de-DE" baseline="0" dirty="0" smtClean="0"/>
              <a:t> </a:t>
            </a:r>
            <a:r>
              <a:rPr lang="de-DE" baseline="0" dirty="0" err="1" smtClean="0"/>
              <a:t>need</a:t>
            </a:r>
            <a:r>
              <a:rPr lang="de-DE" baseline="0" dirty="0" smtClean="0"/>
              <a:t>. The </a:t>
            </a:r>
            <a:r>
              <a:rPr lang="de-DE" baseline="0" dirty="0" err="1" smtClean="0"/>
              <a:t>format</a:t>
            </a:r>
            <a:r>
              <a:rPr lang="de-DE" baseline="0" dirty="0" smtClean="0"/>
              <a:t> </a:t>
            </a:r>
            <a:r>
              <a:rPr lang="de-DE" baseline="0" dirty="0" err="1" smtClean="0"/>
              <a:t>one</a:t>
            </a:r>
            <a:r>
              <a:rPr lang="de-DE" baseline="0" dirty="0" smtClean="0"/>
              <a:t> </a:t>
            </a:r>
            <a:r>
              <a:rPr lang="de-DE" baseline="0" dirty="0" err="1" smtClean="0"/>
              <a:t>wants</a:t>
            </a:r>
            <a:r>
              <a:rPr lang="de-DE" baseline="0" dirty="0" smtClean="0"/>
              <a:t> </a:t>
            </a:r>
            <a:r>
              <a:rPr lang="de-DE" baseline="0" dirty="0" err="1" smtClean="0"/>
              <a:t>to</a:t>
            </a:r>
            <a:r>
              <a:rPr lang="de-DE" baseline="0" dirty="0" smtClean="0"/>
              <a:t> </a:t>
            </a:r>
            <a:r>
              <a:rPr lang="de-DE" baseline="0" dirty="0" err="1" smtClean="0"/>
              <a:t>use</a:t>
            </a:r>
            <a:r>
              <a:rPr lang="de-DE" baseline="0" dirty="0" smtClean="0"/>
              <a:t> </a:t>
            </a:r>
            <a:r>
              <a:rPr lang="de-DE" baseline="0" dirty="0" err="1" smtClean="0"/>
              <a:t>depends</a:t>
            </a:r>
            <a:r>
              <a:rPr lang="de-DE" baseline="0" dirty="0" smtClean="0"/>
              <a:t> on </a:t>
            </a:r>
            <a:r>
              <a:rPr lang="de-DE" baseline="0" dirty="0" err="1" smtClean="0"/>
              <a:t>the</a:t>
            </a:r>
            <a:r>
              <a:rPr lang="de-DE" baseline="0" dirty="0" smtClean="0"/>
              <a:t> </a:t>
            </a:r>
            <a:r>
              <a:rPr lang="de-DE" baseline="0" dirty="0" err="1" smtClean="0"/>
              <a:t>way</a:t>
            </a:r>
            <a:r>
              <a:rPr lang="de-DE" baseline="0" dirty="0" smtClean="0"/>
              <a:t> </a:t>
            </a:r>
            <a:r>
              <a:rPr lang="de-DE" baseline="0" dirty="0" err="1" smtClean="0"/>
              <a:t>how</a:t>
            </a:r>
            <a:r>
              <a:rPr lang="de-DE" baseline="0" dirty="0" smtClean="0"/>
              <a:t> </a:t>
            </a:r>
            <a:r>
              <a:rPr lang="de-DE" baseline="0" dirty="0" err="1" smtClean="0"/>
              <a:t>the</a:t>
            </a:r>
            <a:r>
              <a:rPr lang="de-DE" baseline="0" dirty="0" smtClean="0"/>
              <a:t> TFBS </a:t>
            </a:r>
            <a:r>
              <a:rPr lang="de-DE" baseline="0" dirty="0" err="1" smtClean="0"/>
              <a:t>scan</a:t>
            </a:r>
            <a:r>
              <a:rPr lang="de-DE" baseline="0" dirty="0" smtClean="0"/>
              <a:t> will </a:t>
            </a:r>
            <a:r>
              <a:rPr lang="de-DE" baseline="0" dirty="0" err="1" smtClean="0"/>
              <a:t>proceed</a:t>
            </a:r>
            <a:r>
              <a:rPr lang="de-DE" baseline="0" dirty="0" smtClean="0"/>
              <a:t> </a:t>
            </a:r>
            <a:r>
              <a:rPr lang="de-DE" baseline="0" dirty="0" err="1" smtClean="0"/>
              <a:t>the</a:t>
            </a:r>
            <a:r>
              <a:rPr lang="de-DE" baseline="0" dirty="0" smtClean="0"/>
              <a:t> </a:t>
            </a:r>
            <a:r>
              <a:rPr lang="de-DE" baseline="0" dirty="0" err="1" smtClean="0"/>
              <a:t>data</a:t>
            </a:r>
            <a:r>
              <a:rPr lang="de-DE" baseline="0" dirty="0" smtClean="0"/>
              <a:t>. </a:t>
            </a:r>
            <a:r>
              <a:rPr lang="de-DE" baseline="0" dirty="0" err="1" smtClean="0"/>
              <a:t>If</a:t>
            </a:r>
            <a:r>
              <a:rPr lang="de-DE" baseline="0" dirty="0" smtClean="0"/>
              <a:t> will </a:t>
            </a:r>
            <a:r>
              <a:rPr lang="de-DE" baseline="0" dirty="0" err="1" smtClean="0"/>
              <a:t>tell</a:t>
            </a:r>
            <a:r>
              <a:rPr lang="de-DE" baseline="0" dirty="0" smtClean="0"/>
              <a:t> </a:t>
            </a:r>
            <a:r>
              <a:rPr lang="de-DE" baseline="0" dirty="0" err="1" smtClean="0"/>
              <a:t>more</a:t>
            </a:r>
            <a:r>
              <a:rPr lang="de-DE" baseline="0" dirty="0" smtClean="0"/>
              <a:t> a </a:t>
            </a:r>
            <a:r>
              <a:rPr lang="de-DE" baseline="0" dirty="0" err="1" smtClean="0"/>
              <a:t>few</a:t>
            </a:r>
            <a:r>
              <a:rPr lang="de-DE" baseline="0" dirty="0" smtClean="0"/>
              <a:t> </a:t>
            </a:r>
            <a:r>
              <a:rPr lang="de-DE" baseline="0" dirty="0" err="1" smtClean="0"/>
              <a:t>moments</a:t>
            </a:r>
            <a:r>
              <a:rPr lang="de-DE" baseline="0" dirty="0" smtClean="0"/>
              <a:t> </a:t>
            </a:r>
            <a:r>
              <a:rPr lang="de-DE" baseline="0" dirty="0" err="1" smtClean="0"/>
              <a:t>later</a:t>
            </a:r>
            <a:r>
              <a:rPr lang="de-DE" baseline="0" dirty="0" smtClean="0"/>
              <a:t>.</a:t>
            </a:r>
          </a:p>
          <a:p>
            <a:r>
              <a:rPr lang="de-DE" baseline="0" dirty="0" smtClean="0"/>
              <a:t>So </a:t>
            </a:r>
            <a:r>
              <a:rPr lang="de-DE" baseline="0" dirty="0" err="1" smtClean="0"/>
              <a:t>the</a:t>
            </a:r>
            <a:r>
              <a:rPr lang="de-DE" baseline="0" dirty="0" smtClean="0"/>
              <a:t> </a:t>
            </a:r>
            <a:r>
              <a:rPr lang="de-DE" baseline="0" dirty="0" err="1" smtClean="0"/>
              <a:t>using</a:t>
            </a:r>
            <a:r>
              <a:rPr lang="de-DE" baseline="0" dirty="0" smtClean="0"/>
              <a:t> </a:t>
            </a:r>
            <a:r>
              <a:rPr lang="de-DE" baseline="0" dirty="0" err="1" smtClean="0"/>
              <a:t>of</a:t>
            </a:r>
            <a:r>
              <a:rPr lang="de-DE" baseline="0" dirty="0" smtClean="0"/>
              <a:t> </a:t>
            </a:r>
            <a:r>
              <a:rPr lang="de-DE" baseline="0" dirty="0" err="1" smtClean="0"/>
              <a:t>the</a:t>
            </a:r>
            <a:r>
              <a:rPr lang="de-DE" baseline="0" dirty="0" smtClean="0"/>
              <a:t> JASPAR </a:t>
            </a:r>
            <a:r>
              <a:rPr lang="de-DE" baseline="0" dirty="0" err="1" smtClean="0"/>
              <a:t>database</a:t>
            </a:r>
            <a:r>
              <a:rPr lang="de-DE" baseline="0" dirty="0" smtClean="0"/>
              <a:t> </a:t>
            </a:r>
            <a:r>
              <a:rPr lang="de-DE" baseline="0" dirty="0" err="1" smtClean="0"/>
              <a:t>is</a:t>
            </a:r>
            <a:r>
              <a:rPr lang="de-DE" baseline="0" dirty="0" smtClean="0"/>
              <a:t> </a:t>
            </a:r>
            <a:r>
              <a:rPr lang="de-DE" baseline="0" dirty="0" err="1" smtClean="0"/>
              <a:t>pretty</a:t>
            </a:r>
            <a:r>
              <a:rPr lang="de-DE" baseline="0" dirty="0" smtClean="0"/>
              <a:t> easy.</a:t>
            </a:r>
          </a:p>
          <a:p>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8</a:t>
            </a:fld>
            <a:endParaRPr lang="de-DE"/>
          </a:p>
        </p:txBody>
      </p:sp>
    </p:spTree>
    <p:extLst>
      <p:ext uri="{BB962C8B-B14F-4D97-AF65-F5344CB8AC3E}">
        <p14:creationId xmlns:p14="http://schemas.microsoft.com/office/powerpoint/2010/main" val="290049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31863" y="741363"/>
            <a:ext cx="4933950" cy="370205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I </a:t>
            </a:r>
            <a:r>
              <a:rPr lang="de-DE" baseline="0" dirty="0" err="1" smtClean="0"/>
              <a:t>don‘t</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speak</a:t>
            </a:r>
            <a:r>
              <a:rPr lang="de-DE" baseline="0" dirty="0" smtClean="0"/>
              <a:t> a </a:t>
            </a:r>
            <a:r>
              <a:rPr lang="de-DE" baseline="0" dirty="0" err="1" smtClean="0"/>
              <a:t>lot</a:t>
            </a:r>
            <a:r>
              <a:rPr lang="de-DE" baseline="0" dirty="0" smtClean="0"/>
              <a:t> </a:t>
            </a:r>
            <a:r>
              <a:rPr lang="de-DE" baseline="0" dirty="0" err="1" smtClean="0"/>
              <a:t>about</a:t>
            </a:r>
            <a:r>
              <a:rPr lang="de-DE" baseline="0" dirty="0" smtClean="0"/>
              <a:t> </a:t>
            </a:r>
            <a:r>
              <a:rPr lang="de-DE" baseline="0" dirty="0" err="1" smtClean="0"/>
              <a:t>the</a:t>
            </a:r>
            <a:r>
              <a:rPr lang="de-DE" baseline="0" dirty="0" smtClean="0"/>
              <a:t> </a:t>
            </a:r>
            <a:r>
              <a:rPr lang="de-DE" baseline="0" dirty="0" err="1" smtClean="0"/>
              <a:t>other</a:t>
            </a:r>
            <a:r>
              <a:rPr lang="de-DE" baseline="0" dirty="0" smtClean="0"/>
              <a:t> </a:t>
            </a:r>
            <a:r>
              <a:rPr lang="de-DE" baseline="0" dirty="0" err="1" smtClean="0"/>
              <a:t>input</a:t>
            </a:r>
            <a:r>
              <a:rPr lang="de-DE" baseline="0" dirty="0" smtClean="0"/>
              <a:t> </a:t>
            </a:r>
            <a:r>
              <a:rPr lang="de-DE" baseline="0" dirty="0" err="1" smtClean="0"/>
              <a:t>files</a:t>
            </a:r>
            <a:r>
              <a:rPr lang="de-DE" baseline="0" dirty="0" smtClean="0"/>
              <a:t>, </a:t>
            </a:r>
            <a:r>
              <a:rPr lang="de-DE" baseline="0" dirty="0" err="1" smtClean="0"/>
              <a:t>as</a:t>
            </a:r>
            <a:r>
              <a:rPr lang="de-DE" baseline="0" dirty="0" smtClean="0"/>
              <a:t> </a:t>
            </a:r>
            <a:r>
              <a:rPr lang="de-DE" baseline="0" dirty="0" err="1" smtClean="0"/>
              <a:t>you</a:t>
            </a:r>
            <a:r>
              <a:rPr lang="de-DE" baseline="0" dirty="0" smtClean="0"/>
              <a:t> </a:t>
            </a:r>
            <a:r>
              <a:rPr lang="de-DE" baseline="0" dirty="0" err="1" smtClean="0"/>
              <a:t>of</a:t>
            </a:r>
            <a:r>
              <a:rPr lang="de-DE" baseline="0" dirty="0" smtClean="0"/>
              <a:t> </a:t>
            </a:r>
            <a:r>
              <a:rPr lang="de-DE" baseline="0" dirty="0" err="1" smtClean="0"/>
              <a:t>course</a:t>
            </a:r>
            <a:r>
              <a:rPr lang="de-DE" baseline="0" dirty="0" smtClean="0"/>
              <a:t> </a:t>
            </a:r>
            <a:r>
              <a:rPr lang="de-DE" baseline="0" dirty="0" err="1" smtClean="0"/>
              <a:t>know</a:t>
            </a:r>
            <a:r>
              <a:rPr lang="de-DE" baseline="0" dirty="0" smtClean="0"/>
              <a:t> </a:t>
            </a:r>
            <a:r>
              <a:rPr lang="de-DE" baseline="0" dirty="0" err="1" smtClean="0"/>
              <a:t>what</a:t>
            </a:r>
            <a:r>
              <a:rPr lang="de-DE" baseline="0" dirty="0" smtClean="0"/>
              <a:t> </a:t>
            </a:r>
            <a:r>
              <a:rPr lang="de-DE" baseline="0" dirty="0" err="1" smtClean="0"/>
              <a:t>the</a:t>
            </a:r>
            <a:r>
              <a:rPr lang="de-DE" baseline="0" dirty="0" smtClean="0"/>
              <a:t> .</a:t>
            </a:r>
            <a:r>
              <a:rPr lang="de-DE" baseline="0" dirty="0" err="1" smtClean="0"/>
              <a:t>fasta</a:t>
            </a:r>
            <a:r>
              <a:rPr lang="de-DE" baseline="0" dirty="0" smtClean="0"/>
              <a:t> </a:t>
            </a:r>
            <a:r>
              <a:rPr lang="de-DE" baseline="0" dirty="0" err="1" smtClean="0"/>
              <a:t>file</a:t>
            </a:r>
            <a:r>
              <a:rPr lang="de-DE" baseline="0" dirty="0" smtClean="0"/>
              <a:t> </a:t>
            </a:r>
            <a:r>
              <a:rPr lang="de-DE" baseline="0" dirty="0" err="1" smtClean="0"/>
              <a:t>is</a:t>
            </a:r>
            <a:r>
              <a:rPr lang="de-D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As </a:t>
            </a:r>
            <a:r>
              <a:rPr lang="de-DE" baseline="0" dirty="0" err="1" smtClean="0"/>
              <a:t>you</a:t>
            </a:r>
            <a:r>
              <a:rPr lang="de-DE" baseline="0" dirty="0" smtClean="0"/>
              <a:t> </a:t>
            </a:r>
            <a:r>
              <a:rPr lang="de-DE" baseline="0" dirty="0" err="1" smtClean="0"/>
              <a:t>can</a:t>
            </a:r>
            <a:r>
              <a:rPr lang="de-DE" baseline="0" dirty="0" smtClean="0"/>
              <a:t> </a:t>
            </a:r>
            <a:r>
              <a:rPr lang="de-DE" baseline="0" dirty="0" err="1" smtClean="0"/>
              <a:t>imagine</a:t>
            </a:r>
            <a:r>
              <a:rPr lang="de-DE" baseline="0" dirty="0" smtClean="0"/>
              <a:t>, </a:t>
            </a:r>
            <a:r>
              <a:rPr lang="de-DE" baseline="0" dirty="0" err="1" smtClean="0"/>
              <a:t>the</a:t>
            </a:r>
            <a:r>
              <a:rPr lang="de-DE" baseline="0" dirty="0" smtClean="0"/>
              <a:t> </a:t>
            </a:r>
            <a:r>
              <a:rPr lang="de-DE" baseline="0" dirty="0" err="1" smtClean="0"/>
              <a:t>search</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whole</a:t>
            </a:r>
            <a:r>
              <a:rPr lang="de-DE" baseline="0" dirty="0" smtClean="0"/>
              <a:t> </a:t>
            </a:r>
            <a:r>
              <a:rPr lang="de-DE" baseline="0" dirty="0" err="1" smtClean="0"/>
              <a:t>genome</a:t>
            </a:r>
            <a:r>
              <a:rPr lang="de-DE" baseline="0" dirty="0" smtClean="0"/>
              <a:t> will </a:t>
            </a:r>
            <a:r>
              <a:rPr lang="de-DE" baseline="0" dirty="0" err="1" smtClean="0"/>
              <a:t>take</a:t>
            </a:r>
            <a:r>
              <a:rPr lang="de-DE" baseline="0" dirty="0" smtClean="0"/>
              <a:t> a </a:t>
            </a:r>
            <a:r>
              <a:rPr lang="de-DE" baseline="0" dirty="0" err="1" smtClean="0"/>
              <a:t>lot</a:t>
            </a:r>
            <a:r>
              <a:rPr lang="de-DE" baseline="0" dirty="0" smtClean="0"/>
              <a:t> </a:t>
            </a:r>
            <a:r>
              <a:rPr lang="de-DE" baseline="0" dirty="0" err="1" smtClean="0"/>
              <a:t>of</a:t>
            </a:r>
            <a:r>
              <a:rPr lang="de-DE" baseline="0" dirty="0" smtClean="0"/>
              <a:t> time, </a:t>
            </a:r>
            <a:r>
              <a:rPr lang="de-DE" baseline="0" dirty="0" err="1" smtClean="0"/>
              <a:t>that‘s</a:t>
            </a:r>
            <a:r>
              <a:rPr lang="de-DE" baseline="0" dirty="0" smtClean="0"/>
              <a:t> </a:t>
            </a:r>
            <a:r>
              <a:rPr lang="de-DE" baseline="0" dirty="0" err="1" smtClean="0"/>
              <a:t>why</a:t>
            </a:r>
            <a:r>
              <a:rPr lang="de-DE" baseline="0" dirty="0" smtClean="0"/>
              <a:t> </a:t>
            </a:r>
            <a:r>
              <a:rPr lang="de-DE" baseline="0" dirty="0" err="1" smtClean="0"/>
              <a:t>it</a:t>
            </a:r>
            <a:r>
              <a:rPr lang="de-DE" baseline="0" dirty="0" smtClean="0"/>
              <a:t> </a:t>
            </a:r>
            <a:r>
              <a:rPr lang="de-DE" baseline="0" dirty="0" err="1" smtClean="0"/>
              <a:t>makes</a:t>
            </a:r>
            <a:r>
              <a:rPr lang="de-DE" baseline="0" dirty="0" smtClean="0"/>
              <a:t> sense </a:t>
            </a:r>
            <a:r>
              <a:rPr lang="de-DE" baseline="0" dirty="0" err="1" smtClean="0"/>
              <a:t>to</a:t>
            </a:r>
            <a:r>
              <a:rPr lang="de-DE" baseline="0" dirty="0" smtClean="0"/>
              <a:t> </a:t>
            </a:r>
            <a:r>
              <a:rPr lang="de-DE" baseline="0" dirty="0" err="1" smtClean="0"/>
              <a:t>provide</a:t>
            </a:r>
            <a:r>
              <a:rPr lang="de-DE" baseline="0" dirty="0" smtClean="0"/>
              <a:t> a .</a:t>
            </a:r>
            <a:r>
              <a:rPr lang="de-DE" baseline="0" dirty="0" err="1" smtClean="0"/>
              <a:t>bed</a:t>
            </a:r>
            <a:r>
              <a:rPr lang="de-DE" baseline="0" dirty="0" smtClean="0"/>
              <a:t> </a:t>
            </a:r>
            <a:r>
              <a:rPr lang="de-DE" baseline="0" dirty="0" err="1" smtClean="0"/>
              <a:t>file</a:t>
            </a:r>
            <a:r>
              <a:rPr lang="de-DE" baseline="0" dirty="0" smtClean="0"/>
              <a:t> </a:t>
            </a:r>
            <a:r>
              <a:rPr lang="de-DE" baseline="0" dirty="0" err="1" smtClean="0"/>
              <a:t>with</a:t>
            </a:r>
            <a:r>
              <a:rPr lang="de-DE" baseline="0" dirty="0" smtClean="0"/>
              <a:t> </a:t>
            </a:r>
            <a:r>
              <a:rPr lang="de-DE" baseline="0" dirty="0" err="1" smtClean="0"/>
              <a:t>peaks</a:t>
            </a:r>
            <a:r>
              <a:rPr lang="de-DE" baseline="0" dirty="0" smtClean="0"/>
              <a:t> </a:t>
            </a:r>
            <a:r>
              <a:rPr lang="de-DE" baseline="0" dirty="0" err="1" smtClean="0"/>
              <a:t>as</a:t>
            </a:r>
            <a:r>
              <a:rPr lang="de-DE" baseline="0" dirty="0" smtClean="0"/>
              <a:t> </a:t>
            </a:r>
            <a:r>
              <a:rPr lang="de-DE" baseline="0" dirty="0" err="1" smtClean="0"/>
              <a:t>input</a:t>
            </a:r>
            <a:r>
              <a:rPr lang="de-DE" baseline="0" dirty="0" smtClean="0"/>
              <a:t> also. </a:t>
            </a:r>
            <a:r>
              <a:rPr lang="de-DE" baseline="0" dirty="0" err="1" smtClean="0"/>
              <a:t>It</a:t>
            </a:r>
            <a:r>
              <a:rPr lang="de-DE" baseline="0" dirty="0" smtClean="0"/>
              <a:t> will </a:t>
            </a:r>
            <a:r>
              <a:rPr lang="de-DE" baseline="0" dirty="0" err="1" smtClean="0"/>
              <a:t>make</a:t>
            </a:r>
            <a:r>
              <a:rPr lang="de-DE" baseline="0" dirty="0" smtClean="0"/>
              <a:t> </a:t>
            </a:r>
            <a:r>
              <a:rPr lang="de-DE" baseline="0" dirty="0" err="1" smtClean="0"/>
              <a:t>the</a:t>
            </a:r>
            <a:r>
              <a:rPr lang="de-DE" baseline="0" dirty="0" smtClean="0"/>
              <a:t> </a:t>
            </a:r>
            <a:r>
              <a:rPr lang="de-DE" baseline="0" dirty="0" err="1" smtClean="0"/>
              <a:t>search</a:t>
            </a:r>
            <a:r>
              <a:rPr lang="de-DE" baseline="0" dirty="0" smtClean="0"/>
              <a:t> </a:t>
            </a:r>
            <a:r>
              <a:rPr lang="de-DE" baseline="0" dirty="0" err="1" smtClean="0"/>
              <a:t>way</a:t>
            </a:r>
            <a:r>
              <a:rPr lang="de-DE" baseline="0" dirty="0" smtClean="0"/>
              <a:t> </a:t>
            </a:r>
            <a:r>
              <a:rPr lang="de-DE" baseline="0" dirty="0" err="1" smtClean="0"/>
              <a:t>faster</a:t>
            </a:r>
            <a:r>
              <a:rPr lang="de-DE" baseline="0" dirty="0" smtClean="0"/>
              <a:t> </a:t>
            </a:r>
            <a:r>
              <a:rPr lang="de-DE" baseline="0" dirty="0" err="1" smtClean="0"/>
              <a:t>and</a:t>
            </a:r>
            <a:r>
              <a:rPr lang="de-DE" baseline="0" dirty="0" smtClean="0"/>
              <a:t> </a:t>
            </a:r>
            <a:r>
              <a:rPr lang="de-DE" baseline="0" dirty="0" err="1" smtClean="0"/>
              <a:t>better</a:t>
            </a:r>
            <a:r>
              <a:rPr lang="de-DE" baseline="0" dirty="0" smtClean="0"/>
              <a:t> </a:t>
            </a:r>
            <a:r>
              <a:rPr lang="de-DE" baseline="0" dirty="0" err="1" smtClean="0"/>
              <a:t>as</a:t>
            </a:r>
            <a:r>
              <a:rPr lang="de-DE" baseline="0" dirty="0" smtClean="0"/>
              <a:t> </a:t>
            </a:r>
            <a:r>
              <a:rPr lang="de-DE" baseline="0" dirty="0" err="1" smtClean="0"/>
              <a:t>the</a:t>
            </a:r>
            <a:r>
              <a:rPr lang="de-DE" baseline="0" dirty="0" smtClean="0"/>
              <a:t> TFBS </a:t>
            </a:r>
            <a:r>
              <a:rPr lang="de-DE" baseline="0" dirty="0" err="1" smtClean="0"/>
              <a:t>scan</a:t>
            </a:r>
            <a:r>
              <a:rPr lang="de-DE" baseline="0" dirty="0" smtClean="0"/>
              <a:t> will </a:t>
            </a:r>
            <a:r>
              <a:rPr lang="de-DE" baseline="0" dirty="0" err="1" smtClean="0"/>
              <a:t>look</a:t>
            </a:r>
            <a:r>
              <a:rPr lang="de-DE" baseline="0" dirty="0" smtClean="0"/>
              <a:t> </a:t>
            </a:r>
            <a:r>
              <a:rPr lang="de-DE" baseline="0" dirty="0" err="1" smtClean="0"/>
              <a:t>for</a:t>
            </a:r>
            <a:r>
              <a:rPr lang="de-DE" baseline="0" dirty="0" smtClean="0"/>
              <a:t> </a:t>
            </a:r>
            <a:r>
              <a:rPr lang="de-DE" baseline="0" dirty="0" err="1" smtClean="0"/>
              <a:t>the</a:t>
            </a:r>
            <a:r>
              <a:rPr lang="de-DE" baseline="0" dirty="0" smtClean="0"/>
              <a:t> </a:t>
            </a:r>
            <a:r>
              <a:rPr lang="de-DE" baseline="0" dirty="0" err="1" smtClean="0"/>
              <a:t>needed</a:t>
            </a:r>
            <a:r>
              <a:rPr lang="de-DE" baseline="0" dirty="0" smtClean="0"/>
              <a:t> </a:t>
            </a:r>
            <a:r>
              <a:rPr lang="de-DE" baseline="0" dirty="0" err="1" smtClean="0"/>
              <a:t>information</a:t>
            </a:r>
            <a:r>
              <a:rPr lang="de-DE" baseline="0" dirty="0" smtClean="0"/>
              <a:t> </a:t>
            </a:r>
            <a:r>
              <a:rPr lang="de-DE" baseline="0" dirty="0" err="1" smtClean="0"/>
              <a:t>only</a:t>
            </a:r>
            <a:r>
              <a:rPr lang="de-DE" baseline="0" dirty="0" smtClean="0"/>
              <a:t> </a:t>
            </a:r>
            <a:r>
              <a:rPr lang="de-DE" baseline="0" dirty="0" err="1" smtClean="0"/>
              <a:t>within</a:t>
            </a:r>
            <a:r>
              <a:rPr lang="de-DE" baseline="0" dirty="0" smtClean="0"/>
              <a:t> </a:t>
            </a:r>
            <a:r>
              <a:rPr lang="de-DE" baseline="0" dirty="0" err="1" smtClean="0"/>
              <a:t>the</a:t>
            </a:r>
            <a:r>
              <a:rPr lang="de-DE" baseline="0" dirty="0" smtClean="0"/>
              <a:t> </a:t>
            </a:r>
            <a:r>
              <a:rPr lang="de-DE" baseline="0" dirty="0" err="1" smtClean="0"/>
              <a:t>regions</a:t>
            </a:r>
            <a:r>
              <a:rPr lang="de-DE" baseline="0" dirty="0" smtClean="0"/>
              <a:t> </a:t>
            </a:r>
            <a:r>
              <a:rPr lang="de-DE" baseline="0" dirty="0" err="1" smtClean="0"/>
              <a:t>you</a:t>
            </a:r>
            <a:r>
              <a:rPr lang="de-DE" baseline="0" dirty="0" smtClean="0"/>
              <a:t> </a:t>
            </a:r>
            <a:r>
              <a:rPr lang="de-DE" baseline="0" dirty="0" err="1" smtClean="0"/>
              <a:t>want</a:t>
            </a:r>
            <a:r>
              <a:rPr lang="de-DE" baseline="0" dirty="0" smtClean="0"/>
              <a:t> </a:t>
            </a:r>
            <a:r>
              <a:rPr lang="de-DE" baseline="0" dirty="0" err="1" smtClean="0"/>
              <a:t>to</a:t>
            </a:r>
            <a:r>
              <a:rPr lang="de-DE" baseline="0" dirty="0" smtClean="0"/>
              <a:t> </a:t>
            </a:r>
            <a:r>
              <a:rPr lang="de-DE" baseline="0" dirty="0" err="1" smtClean="0"/>
              <a:t>search</a:t>
            </a:r>
            <a:r>
              <a:rPr lang="de-DE" baseline="0" dirty="0" smtClean="0"/>
              <a:t> in. </a:t>
            </a:r>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Peaks </a:t>
            </a:r>
            <a:r>
              <a:rPr lang="de-DE" baseline="0" dirty="0" err="1" smtClean="0"/>
              <a:t>are</a:t>
            </a:r>
            <a:r>
              <a:rPr lang="de-DE" baseline="0" dirty="0" smtClean="0"/>
              <a:t> </a:t>
            </a:r>
            <a:r>
              <a:rPr lang="de-DE" baseline="0" dirty="0" err="1" smtClean="0"/>
              <a:t>the</a:t>
            </a:r>
            <a:r>
              <a:rPr lang="de-DE" baseline="0" dirty="0" smtClean="0"/>
              <a:t> </a:t>
            </a:r>
            <a:r>
              <a:rPr lang="de-DE" baseline="0" dirty="0" err="1" smtClean="0"/>
              <a:t>regions</a:t>
            </a:r>
            <a:r>
              <a:rPr lang="de-DE" baseline="0" dirty="0" smtClean="0"/>
              <a:t> </a:t>
            </a:r>
            <a:r>
              <a:rPr lang="de-DE" baseline="0" dirty="0" err="1" smtClean="0"/>
              <a:t>of</a:t>
            </a:r>
            <a:r>
              <a:rPr lang="de-DE" baseline="0" dirty="0" smtClean="0"/>
              <a:t> </a:t>
            </a:r>
            <a:r>
              <a:rPr lang="de-DE" baseline="0" dirty="0" err="1" smtClean="0"/>
              <a:t>interest</a:t>
            </a:r>
            <a:r>
              <a:rPr lang="de-DE" baseline="0" dirty="0" smtClean="0"/>
              <a:t>, so </a:t>
            </a:r>
            <a:r>
              <a:rPr lang="de-DE" baseline="0" dirty="0" err="1" smtClean="0"/>
              <a:t>called</a:t>
            </a:r>
            <a:r>
              <a:rPr lang="de-DE" baseline="0" dirty="0" smtClean="0"/>
              <a:t> open </a:t>
            </a:r>
            <a:r>
              <a:rPr lang="de-DE" baseline="0" dirty="0" err="1" smtClean="0"/>
              <a:t>regions</a:t>
            </a:r>
            <a:r>
              <a:rPr lang="de-DE" baseline="0" dirty="0" smtClean="0"/>
              <a:t> in </a:t>
            </a:r>
            <a:r>
              <a:rPr lang="de-DE" baseline="0" dirty="0" err="1" smtClean="0"/>
              <a:t>the</a:t>
            </a:r>
            <a:r>
              <a:rPr lang="de-DE" baseline="0" dirty="0" smtClean="0"/>
              <a:t> </a:t>
            </a:r>
            <a:r>
              <a:rPr lang="de-DE" baseline="0" dirty="0" err="1" smtClean="0"/>
              <a:t>ATACseq</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A .</a:t>
            </a:r>
            <a:r>
              <a:rPr lang="de-DE" baseline="0" dirty="0" err="1" smtClean="0"/>
              <a:t>bed</a:t>
            </a:r>
            <a:r>
              <a:rPr lang="de-DE" baseline="0" dirty="0" smtClean="0"/>
              <a:t> </a:t>
            </a:r>
            <a:r>
              <a:rPr lang="de-DE" baseline="0" dirty="0" err="1" smtClean="0"/>
              <a:t>file</a:t>
            </a:r>
            <a:r>
              <a:rPr lang="de-DE" baseline="0" dirty="0" smtClean="0"/>
              <a:t> </a:t>
            </a:r>
            <a:r>
              <a:rPr lang="de-DE" baseline="0" dirty="0" err="1" smtClean="0"/>
              <a:t>has</a:t>
            </a:r>
            <a:r>
              <a:rPr lang="de-DE" baseline="0" dirty="0" smtClean="0"/>
              <a:t> </a:t>
            </a:r>
            <a:r>
              <a:rPr lang="de-DE" baseline="0" dirty="0" err="1" smtClean="0"/>
              <a:t>three</a:t>
            </a:r>
            <a:r>
              <a:rPr lang="de-DE" baseline="0" dirty="0" smtClean="0"/>
              <a:t> </a:t>
            </a:r>
            <a:r>
              <a:rPr lang="de-DE" baseline="0" dirty="0" err="1" smtClean="0"/>
              <a:t>required</a:t>
            </a:r>
            <a:r>
              <a:rPr lang="de-DE" baseline="0" dirty="0" smtClean="0"/>
              <a:t> </a:t>
            </a:r>
            <a:r>
              <a:rPr lang="de-DE" baseline="0" dirty="0" err="1" smtClean="0"/>
              <a:t>columns</a:t>
            </a:r>
            <a:r>
              <a:rPr lang="de-DE" baseline="0"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de-DE" baseline="0" dirty="0" smtClean="0"/>
              <a:t>The </a:t>
            </a:r>
            <a:r>
              <a:rPr lang="de-DE" baseline="0" dirty="0" err="1" smtClean="0"/>
              <a:t>name</a:t>
            </a:r>
            <a:r>
              <a:rPr lang="de-DE" baseline="0" dirty="0" smtClean="0"/>
              <a:t> </a:t>
            </a:r>
            <a:r>
              <a:rPr lang="de-DE" baseline="0" dirty="0" err="1" smtClean="0"/>
              <a:t>of</a:t>
            </a:r>
            <a:r>
              <a:rPr lang="de-DE" baseline="0" dirty="0" smtClean="0"/>
              <a:t> </a:t>
            </a:r>
            <a:r>
              <a:rPr lang="de-DE" baseline="0" dirty="0" err="1" smtClean="0"/>
              <a:t>the</a:t>
            </a:r>
            <a:r>
              <a:rPr lang="de-DE" baseline="0" dirty="0" smtClean="0"/>
              <a:t> </a:t>
            </a:r>
            <a:r>
              <a:rPr lang="de-DE" baseline="0" dirty="0" err="1" smtClean="0"/>
              <a:t>chromosome</a:t>
            </a:r>
            <a:r>
              <a:rPr lang="de-DE" baseline="0" dirty="0" smtClean="0"/>
              <a:t> (chr1, </a:t>
            </a:r>
            <a:r>
              <a:rPr lang="de-DE" baseline="0" dirty="0" err="1" smtClean="0"/>
              <a:t>chrY</a:t>
            </a:r>
            <a:r>
              <a:rPr lang="de-DE" baseline="0"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de-DE" baseline="0" dirty="0" err="1" smtClean="0"/>
              <a:t>Starting</a:t>
            </a:r>
            <a:r>
              <a:rPr lang="de-DE" baseline="0" dirty="0" smtClean="0"/>
              <a:t> </a:t>
            </a:r>
            <a:r>
              <a:rPr lang="de-DE" baseline="0" dirty="0" err="1" smtClean="0"/>
              <a:t>position</a:t>
            </a:r>
            <a:r>
              <a:rPr lang="de-DE" baseline="0" dirty="0" smtClean="0"/>
              <a:t> in </a:t>
            </a:r>
            <a:r>
              <a:rPr lang="de-DE" baseline="0" dirty="0" err="1" smtClean="0"/>
              <a:t>the</a:t>
            </a:r>
            <a:r>
              <a:rPr lang="de-DE" baseline="0" dirty="0" smtClean="0"/>
              <a:t> </a:t>
            </a:r>
            <a:r>
              <a:rPr lang="de-DE" baseline="0" dirty="0" err="1" smtClean="0"/>
              <a:t>chromosome</a:t>
            </a:r>
            <a:endParaRPr lang="de-DE"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de-DE" baseline="0" dirty="0" err="1" smtClean="0"/>
              <a:t>Ending</a:t>
            </a:r>
            <a:r>
              <a:rPr lang="de-DE" baseline="0" dirty="0" smtClean="0"/>
              <a:t> </a:t>
            </a:r>
            <a:r>
              <a:rPr lang="de-DE" baseline="0" dirty="0" err="1" smtClean="0"/>
              <a:t>position</a:t>
            </a:r>
            <a:r>
              <a:rPr lang="de-DE" baseline="0" dirty="0" smtClean="0"/>
              <a:t> in </a:t>
            </a:r>
            <a:r>
              <a:rPr lang="de-DE" baseline="0" dirty="0" err="1" smtClean="0"/>
              <a:t>the</a:t>
            </a:r>
            <a:r>
              <a:rPr lang="de-DE" baseline="0" dirty="0" smtClean="0"/>
              <a:t> </a:t>
            </a:r>
            <a:r>
              <a:rPr lang="de-DE" baseline="0" dirty="0" err="1" smtClean="0"/>
              <a:t>chromosome</a:t>
            </a:r>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The </a:t>
            </a:r>
            <a:r>
              <a:rPr lang="de-DE" baseline="0" dirty="0" err="1" smtClean="0"/>
              <a:t>following</a:t>
            </a:r>
            <a:r>
              <a:rPr lang="de-DE" baseline="0" dirty="0" smtClean="0"/>
              <a:t> </a:t>
            </a:r>
            <a:r>
              <a:rPr lang="de-DE" baseline="0" dirty="0" err="1" smtClean="0"/>
              <a:t>columns</a:t>
            </a:r>
            <a:r>
              <a:rPr lang="de-DE" baseline="0" dirty="0" smtClean="0"/>
              <a:t> </a:t>
            </a:r>
            <a:r>
              <a:rPr lang="de-DE" baseline="0" dirty="0" err="1" smtClean="0"/>
              <a:t>are</a:t>
            </a:r>
            <a:r>
              <a:rPr lang="de-DE" baseline="0" dirty="0" smtClean="0"/>
              <a:t> optional. </a:t>
            </a:r>
            <a:r>
              <a:rPr lang="de-DE" baseline="0" dirty="0" err="1" smtClean="0"/>
              <a:t>They</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the</a:t>
            </a:r>
            <a:r>
              <a:rPr lang="de-DE" baseline="0" dirty="0" smtClean="0"/>
              <a:t> score, </a:t>
            </a:r>
            <a:r>
              <a:rPr lang="de-DE" baseline="0" dirty="0" err="1" smtClean="0"/>
              <a:t>strand</a:t>
            </a:r>
            <a:r>
              <a:rPr lang="de-DE" baseline="0" dirty="0" smtClean="0"/>
              <a:t>, </a:t>
            </a:r>
            <a:r>
              <a:rPr lang="de-DE" baseline="0" dirty="0" err="1" smtClean="0"/>
              <a:t>name</a:t>
            </a:r>
            <a:r>
              <a:rPr lang="de-DE" baseline="0" dirty="0" smtClean="0"/>
              <a:t> </a:t>
            </a:r>
            <a:r>
              <a:rPr lang="de-DE" baseline="0" dirty="0" err="1" smtClean="0"/>
              <a:t>that</a:t>
            </a:r>
            <a:r>
              <a:rPr lang="de-DE" baseline="0" dirty="0" smtClean="0"/>
              <a:t> </a:t>
            </a:r>
            <a:r>
              <a:rPr lang="de-DE" baseline="0" dirty="0" err="1" smtClean="0"/>
              <a:t>defines</a:t>
            </a:r>
            <a:r>
              <a:rPr lang="de-DE" baseline="0" dirty="0" smtClean="0"/>
              <a:t> </a:t>
            </a:r>
            <a:r>
              <a:rPr lang="de-DE" baseline="0" dirty="0" err="1" smtClean="0"/>
              <a:t>the</a:t>
            </a:r>
            <a:r>
              <a:rPr lang="de-DE" baseline="0" dirty="0" smtClean="0"/>
              <a:t> BED </a:t>
            </a:r>
            <a:r>
              <a:rPr lang="de-DE" baseline="0" dirty="0" err="1" smtClean="0"/>
              <a:t>line</a:t>
            </a:r>
            <a:r>
              <a:rPr lang="de-DE" baseline="0" dirty="0" smtClean="0"/>
              <a:t> </a:t>
            </a:r>
            <a:r>
              <a:rPr lang="de-DE" baseline="0" dirty="0" err="1" smtClean="0"/>
              <a:t>when</a:t>
            </a:r>
            <a:r>
              <a:rPr lang="de-DE" baseline="0" dirty="0" smtClean="0"/>
              <a:t> </a:t>
            </a:r>
            <a:r>
              <a:rPr lang="de-DE" baseline="0" dirty="0" err="1" smtClean="0"/>
              <a:t>displayed</a:t>
            </a:r>
            <a:r>
              <a:rPr lang="de-DE" baseline="0" dirty="0" smtClean="0"/>
              <a:t> in Genome </a:t>
            </a:r>
            <a:r>
              <a:rPr lang="de-DE" baseline="0" dirty="0" err="1" smtClean="0"/>
              <a:t>Broswer</a:t>
            </a:r>
            <a:r>
              <a:rPr lang="de-DE" baseline="0" dirty="0" smtClean="0"/>
              <a:t> </a:t>
            </a:r>
            <a:r>
              <a:rPr lang="de-DE" baseline="0" dirty="0" err="1" smtClean="0"/>
              <a:t>window</a:t>
            </a:r>
            <a:r>
              <a:rPr lang="de-DE" baseline="0" dirty="0" smtClean="0"/>
              <a:t> </a:t>
            </a:r>
            <a:r>
              <a:rPr lang="de-DE" baseline="0" dirty="0" err="1" smtClean="0"/>
              <a:t>and</a:t>
            </a:r>
            <a:r>
              <a:rPr lang="de-DE" baseline="0" dirty="0" smtClean="0"/>
              <a:t> so on</a:t>
            </a:r>
          </a:p>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err="1" smtClean="0"/>
              <a:t>If</a:t>
            </a:r>
            <a:r>
              <a:rPr lang="de-DE" baseline="0" dirty="0" smtClean="0"/>
              <a:t> </a:t>
            </a:r>
            <a:r>
              <a:rPr lang="de-DE" baseline="0" dirty="0" err="1" smtClean="0"/>
              <a:t>the</a:t>
            </a:r>
            <a:r>
              <a:rPr lang="de-DE" baseline="0" dirty="0" smtClean="0"/>
              <a:t> .</a:t>
            </a:r>
            <a:r>
              <a:rPr lang="de-DE" baseline="0" dirty="0" err="1" smtClean="0"/>
              <a:t>bed</a:t>
            </a:r>
            <a:r>
              <a:rPr lang="de-DE" baseline="0" dirty="0" smtClean="0"/>
              <a:t> </a:t>
            </a:r>
            <a:r>
              <a:rPr lang="de-DE" baseline="0" dirty="0" err="1" smtClean="0"/>
              <a:t>file</a:t>
            </a:r>
            <a:r>
              <a:rPr lang="de-DE" baseline="0" dirty="0" smtClean="0"/>
              <a:t> was </a:t>
            </a:r>
            <a:r>
              <a:rPr lang="de-DE" baseline="0" dirty="0" err="1" smtClean="0"/>
              <a:t>provided</a:t>
            </a:r>
            <a:r>
              <a:rPr lang="de-DE" baseline="0" dirty="0" smtClean="0"/>
              <a:t>, </a:t>
            </a:r>
            <a:r>
              <a:rPr lang="de-DE" baseline="0" dirty="0" err="1" smtClean="0"/>
              <a:t>the</a:t>
            </a:r>
            <a:r>
              <a:rPr lang="de-DE" baseline="0" dirty="0" smtClean="0"/>
              <a:t> additional </a:t>
            </a:r>
            <a:r>
              <a:rPr lang="de-DE" baseline="0" dirty="0" err="1" smtClean="0"/>
              <a:t>information</a:t>
            </a:r>
            <a:r>
              <a:rPr lang="de-DE" baseline="0" dirty="0" smtClean="0"/>
              <a:t> </a:t>
            </a:r>
            <a:r>
              <a:rPr lang="de-DE" baseline="0" dirty="0" err="1" smtClean="0"/>
              <a:t>from</a:t>
            </a:r>
            <a:r>
              <a:rPr lang="de-DE" baseline="0" dirty="0" smtClean="0"/>
              <a:t> </a:t>
            </a:r>
            <a:r>
              <a:rPr lang="de-DE" baseline="0" dirty="0" err="1" smtClean="0"/>
              <a:t>it</a:t>
            </a:r>
            <a:r>
              <a:rPr lang="de-DE" baseline="0" dirty="0" smtClean="0"/>
              <a:t> will </a:t>
            </a:r>
            <a:r>
              <a:rPr lang="de-DE" baseline="0" dirty="0" err="1" smtClean="0"/>
              <a:t>be</a:t>
            </a:r>
            <a:r>
              <a:rPr lang="de-DE" baseline="0" dirty="0" smtClean="0"/>
              <a:t> </a:t>
            </a:r>
            <a:r>
              <a:rPr lang="de-DE" baseline="0" dirty="0" err="1" smtClean="0"/>
              <a:t>added</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output</a:t>
            </a:r>
            <a:r>
              <a:rPr lang="de-DE" baseline="0" dirty="0" smtClean="0"/>
              <a:t> </a:t>
            </a:r>
            <a:r>
              <a:rPr lang="de-DE" baseline="0" dirty="0" err="1" smtClean="0"/>
              <a:t>file</a:t>
            </a:r>
            <a:r>
              <a:rPr lang="de-DE" baseline="0" dirty="0" smtClean="0"/>
              <a:t> </a:t>
            </a:r>
            <a:r>
              <a:rPr lang="de-DE" baseline="0" dirty="0" err="1" smtClean="0"/>
              <a:t>of</a:t>
            </a:r>
            <a:r>
              <a:rPr lang="de-DE" baseline="0" dirty="0" smtClean="0"/>
              <a:t> </a:t>
            </a:r>
            <a:r>
              <a:rPr lang="de-DE" baseline="0" dirty="0" err="1" smtClean="0"/>
              <a:t>the</a:t>
            </a:r>
            <a:r>
              <a:rPr lang="de-DE" baseline="0" dirty="0" smtClean="0"/>
              <a:t> TFBS </a:t>
            </a:r>
            <a:r>
              <a:rPr lang="de-DE" baseline="0" dirty="0" err="1" smtClean="0"/>
              <a:t>scan</a:t>
            </a:r>
            <a:r>
              <a:rPr lang="de-DE" baseline="0" dirty="0" smtClean="0"/>
              <a:t>.</a:t>
            </a:r>
          </a:p>
          <a:p>
            <a:endParaRPr lang="de-DE" dirty="0"/>
          </a:p>
        </p:txBody>
      </p:sp>
      <p:sp>
        <p:nvSpPr>
          <p:cNvPr id="4" name="Slide Number Placeholder 3"/>
          <p:cNvSpPr>
            <a:spLocks noGrp="1"/>
          </p:cNvSpPr>
          <p:nvPr>
            <p:ph type="sldNum" sz="quarter" idx="10"/>
          </p:nvPr>
        </p:nvSpPr>
        <p:spPr/>
        <p:txBody>
          <a:bodyPr/>
          <a:lstStyle/>
          <a:p>
            <a:fld id="{F9F90C65-BE1F-4A4C-A75E-9B921E20D3DE}" type="slidenum">
              <a:rPr lang="de-DE" smtClean="0"/>
              <a:pPr/>
              <a:t>9</a:t>
            </a:fld>
            <a:endParaRPr lang="de-DE"/>
          </a:p>
        </p:txBody>
      </p:sp>
    </p:spTree>
    <p:extLst>
      <p:ext uri="{BB962C8B-B14F-4D97-AF65-F5344CB8AC3E}">
        <p14:creationId xmlns:p14="http://schemas.microsoft.com/office/powerpoint/2010/main" val="3035827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ayout">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0"/>
            <a:ext cx="9144000" cy="6858000"/>
          </a:xfrm>
          <a:prstGeom prst="rect">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34" y="0"/>
            <a:ext cx="9120478" cy="7029400"/>
          </a:xfrm>
          <a:prstGeom prst="rect">
            <a:avLst/>
          </a:prstGeom>
        </p:spPr>
      </p:pic>
      <p:sp>
        <p:nvSpPr>
          <p:cNvPr id="5" name="Rectangle 4"/>
          <p:cNvSpPr/>
          <p:nvPr userDrawn="1"/>
        </p:nvSpPr>
        <p:spPr>
          <a:xfrm>
            <a:off x="2233" y="2996952"/>
            <a:ext cx="9141767" cy="208823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8162" y="3418710"/>
            <a:ext cx="2151360" cy="1244715"/>
          </a:xfrm>
          <a:prstGeom prst="rect">
            <a:avLst/>
          </a:prstGeom>
        </p:spPr>
      </p:pic>
      <p:sp>
        <p:nvSpPr>
          <p:cNvPr id="10" name="Title 9"/>
          <p:cNvSpPr>
            <a:spLocks noGrp="1"/>
          </p:cNvSpPr>
          <p:nvPr>
            <p:ph type="title" hasCustomPrompt="1"/>
          </p:nvPr>
        </p:nvSpPr>
        <p:spPr>
          <a:xfrm>
            <a:off x="2391072" y="3510136"/>
            <a:ext cx="6645424" cy="710952"/>
          </a:xfrm>
          <a:prstGeom prst="rect">
            <a:avLst/>
          </a:prstGeom>
        </p:spPr>
        <p:txBody>
          <a:bodyPr/>
          <a:lstStyle>
            <a:lvl1pPr algn="l">
              <a:defRPr>
                <a:solidFill>
                  <a:schemeClr val="tx1"/>
                </a:solidFill>
              </a:defRPr>
            </a:lvl1pPr>
          </a:lstStyle>
          <a:p>
            <a:r>
              <a:rPr lang="en-US" smtClean="0"/>
              <a:t>Title</a:t>
            </a:r>
            <a:endParaRPr lang="en-GB"/>
          </a:p>
        </p:txBody>
      </p:sp>
      <p:sp>
        <p:nvSpPr>
          <p:cNvPr id="12" name="Text Placeholder 11"/>
          <p:cNvSpPr>
            <a:spLocks noGrp="1"/>
          </p:cNvSpPr>
          <p:nvPr>
            <p:ph type="body" sz="quarter" idx="10" hasCustomPrompt="1"/>
          </p:nvPr>
        </p:nvSpPr>
        <p:spPr>
          <a:xfrm>
            <a:off x="2411760" y="4221088"/>
            <a:ext cx="5184477" cy="637133"/>
          </a:xfrm>
          <a:prstGeom prst="rect">
            <a:avLst/>
          </a:prstGeom>
        </p:spPr>
        <p:txBody>
          <a:bodyPr/>
          <a:lstStyle>
            <a:lvl1pPr marL="0" indent="0">
              <a:buNone/>
              <a:defRPr sz="2400"/>
            </a:lvl1pPr>
          </a:lstStyle>
          <a:p>
            <a:pPr lvl="0"/>
            <a:r>
              <a:rPr lang="en-US" smtClean="0"/>
              <a:t>Subtitle / Author</a:t>
            </a:r>
          </a:p>
        </p:txBody>
      </p:sp>
    </p:spTree>
    <p:extLst>
      <p:ext uri="{BB962C8B-B14F-4D97-AF65-F5344CB8AC3E}">
        <p14:creationId xmlns:p14="http://schemas.microsoft.com/office/powerpoint/2010/main" val="4668532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ng Headline Layout">
    <p:spTree>
      <p:nvGrpSpPr>
        <p:cNvPr id="1" name=""/>
        <p:cNvGrpSpPr/>
        <p:nvPr/>
      </p:nvGrpSpPr>
      <p:grpSpPr>
        <a:xfrm>
          <a:off x="0" y="0"/>
          <a:ext cx="0" cy="0"/>
          <a:chOff x="0" y="0"/>
          <a:chExt cx="0" cy="0"/>
        </a:xfrm>
      </p:grpSpPr>
      <p:sp>
        <p:nvSpPr>
          <p:cNvPr id="2" name="Rectangle 1"/>
          <p:cNvSpPr/>
          <p:nvPr userDrawn="1"/>
        </p:nvSpPr>
        <p:spPr>
          <a:xfrm>
            <a:off x="6228184" y="0"/>
            <a:ext cx="2915816" cy="751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p:cNvSpPr>
            <a:spLocks noGrp="1"/>
          </p:cNvSpPr>
          <p:nvPr>
            <p:ph sz="quarter" idx="10" hasCustomPrompt="1"/>
          </p:nvPr>
        </p:nvSpPr>
        <p:spPr>
          <a:xfrm>
            <a:off x="1043608" y="44624"/>
            <a:ext cx="7992887" cy="575766"/>
          </a:xfrm>
          <a:prstGeom prst="rect">
            <a:avLst/>
          </a:prstGeom>
        </p:spPr>
        <p:txBody>
          <a:bodyPr/>
          <a:lstStyle>
            <a:lvl1pPr marL="0" indent="0">
              <a:buNone/>
              <a:defRPr sz="3600">
                <a:latin typeface="+mj-lt"/>
              </a:defRPr>
            </a:lvl1pPr>
          </a:lstStyle>
          <a:p>
            <a:pPr lvl="0"/>
            <a:r>
              <a:rPr lang="en-US" smtClean="0"/>
              <a:t>Title</a:t>
            </a:r>
          </a:p>
        </p:txBody>
      </p:sp>
    </p:spTree>
    <p:extLst>
      <p:ext uri="{BB962C8B-B14F-4D97-AF65-F5344CB8AC3E}">
        <p14:creationId xmlns:p14="http://schemas.microsoft.com/office/powerpoint/2010/main" val="260406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hort Headline Layout">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1043609" y="44624"/>
            <a:ext cx="5112568" cy="575766"/>
          </a:xfrm>
          <a:prstGeom prst="rect">
            <a:avLst/>
          </a:prstGeom>
        </p:spPr>
        <p:txBody>
          <a:bodyPr/>
          <a:lstStyle>
            <a:lvl1pPr marL="0" indent="0">
              <a:buNone/>
              <a:defRPr sz="3600">
                <a:latin typeface="+mj-lt"/>
              </a:defRPr>
            </a:lvl1pPr>
          </a:lstStyle>
          <a:p>
            <a:pPr lvl="0"/>
            <a:r>
              <a:rPr lang="en-US" smtClean="0"/>
              <a:t>Title</a:t>
            </a:r>
          </a:p>
        </p:txBody>
      </p:sp>
    </p:spTree>
    <p:extLst>
      <p:ext uri="{BB962C8B-B14F-4D97-AF65-F5344CB8AC3E}">
        <p14:creationId xmlns:p14="http://schemas.microsoft.com/office/powerpoint/2010/main" val="182140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2233" y="6525344"/>
            <a:ext cx="9141767" cy="332656"/>
          </a:xfrm>
          <a:prstGeom prst="rect">
            <a:avLst/>
          </a:prstGeom>
          <a:solidFill>
            <a:srgbClr val="005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7" name="Group 16"/>
          <p:cNvGrpSpPr/>
          <p:nvPr userDrawn="1"/>
        </p:nvGrpSpPr>
        <p:grpSpPr>
          <a:xfrm>
            <a:off x="0" y="-9128"/>
            <a:ext cx="9144000" cy="782960"/>
            <a:chOff x="0" y="-9128"/>
            <a:chExt cx="9144000" cy="782960"/>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12160" y="-9128"/>
              <a:ext cx="3131840" cy="782960"/>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51607"/>
              <a:ext cx="1066802" cy="61722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48830" y="0"/>
              <a:ext cx="2046984" cy="751111"/>
            </a:xfrm>
            <a:prstGeom prst="rect">
              <a:avLst/>
            </a:prstGeom>
          </p:spPr>
        </p:pic>
        <p:cxnSp>
          <p:nvCxnSpPr>
            <p:cNvPr id="21" name="Straight Connector 20"/>
            <p:cNvCxnSpPr/>
            <p:nvPr/>
          </p:nvCxnSpPr>
          <p:spPr>
            <a:xfrm>
              <a:off x="0" y="764704"/>
              <a:ext cx="9144000"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userDrawn="1"/>
        </p:nvSpPr>
        <p:spPr>
          <a:xfrm>
            <a:off x="35496" y="6516052"/>
            <a:ext cx="3528392" cy="369332"/>
          </a:xfrm>
          <a:prstGeom prst="rect">
            <a:avLst/>
          </a:prstGeom>
          <a:noFill/>
        </p:spPr>
        <p:txBody>
          <a:bodyPr wrap="square" rtlCol="0">
            <a:spAutoFit/>
          </a:bodyPr>
          <a:lstStyle/>
          <a:p>
            <a:r>
              <a:rPr lang="de-DE" dirty="0" smtClean="0">
                <a:solidFill>
                  <a:schemeClr val="bg1"/>
                </a:solidFill>
              </a:rPr>
              <a:t>Anastasiia Petrova</a:t>
            </a:r>
            <a:endParaRPr lang="de-DE" dirty="0">
              <a:solidFill>
                <a:schemeClr val="bg1"/>
              </a:solidFill>
            </a:endParaRPr>
          </a:p>
        </p:txBody>
      </p:sp>
      <p:sp>
        <p:nvSpPr>
          <p:cNvPr id="23" name="TextBox 22"/>
          <p:cNvSpPr txBox="1"/>
          <p:nvPr userDrawn="1"/>
        </p:nvSpPr>
        <p:spPr>
          <a:xfrm>
            <a:off x="7740352" y="6527525"/>
            <a:ext cx="1403648" cy="369332"/>
          </a:xfrm>
          <a:prstGeom prst="rect">
            <a:avLst/>
          </a:prstGeom>
          <a:noFill/>
        </p:spPr>
        <p:txBody>
          <a:bodyPr wrap="square" rtlCol="0">
            <a:spAutoFit/>
          </a:bodyPr>
          <a:lstStyle/>
          <a:p>
            <a:pPr algn="r"/>
            <a:r>
              <a:rPr lang="en-GB" dirty="0" smtClean="0">
                <a:solidFill>
                  <a:schemeClr val="bg1"/>
                </a:solidFill>
              </a:rPr>
              <a:t>08.05.18</a:t>
            </a:r>
            <a:endParaRPr lang="de-DE"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7" r:id="rId2"/>
    <p:sldLayoutId id="214748365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ctr"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molgen.mpg.de/anastasiia/TFBSscan"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30.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hyperlink" Target="https://en.wikipedia.org/wiki/F1_sco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1072" y="3012597"/>
            <a:ext cx="6645424" cy="710952"/>
          </a:xfrm>
        </p:spPr>
        <p:txBody>
          <a:bodyPr/>
          <a:lstStyle/>
          <a:p>
            <a:r>
              <a:rPr lang="de-DE" dirty="0"/>
              <a:t>	 </a:t>
            </a:r>
            <a:r>
              <a:rPr lang="de-DE" dirty="0" smtClean="0"/>
              <a:t>       </a:t>
            </a:r>
            <a:r>
              <a:rPr lang="de-DE" b="1" dirty="0" smtClean="0"/>
              <a:t>TFBS </a:t>
            </a:r>
            <a:r>
              <a:rPr lang="de-DE" b="1" dirty="0" err="1" smtClean="0"/>
              <a:t>scan</a:t>
            </a:r>
            <a:r>
              <a:rPr lang="de-DE" b="1" dirty="0" smtClean="0"/>
              <a:t> </a:t>
            </a:r>
            <a:r>
              <a:rPr lang="de-DE" b="1" dirty="0" err="1" smtClean="0"/>
              <a:t>within</a:t>
            </a:r>
            <a:r>
              <a:rPr lang="de-DE" b="1" dirty="0" smtClean="0"/>
              <a:t> TOBIAS</a:t>
            </a:r>
            <a:endParaRPr lang="de-DE"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504" y="3039921"/>
            <a:ext cx="3312367" cy="2018369"/>
          </a:xfrm>
          <a:prstGeom prst="rect">
            <a:avLst/>
          </a:prstGeom>
        </p:spPr>
      </p:pic>
      <p:sp>
        <p:nvSpPr>
          <p:cNvPr id="4" name="TextBox 3"/>
          <p:cNvSpPr txBox="1"/>
          <p:nvPr/>
        </p:nvSpPr>
        <p:spPr>
          <a:xfrm>
            <a:off x="4211960" y="3789040"/>
            <a:ext cx="4248472" cy="830997"/>
          </a:xfrm>
          <a:prstGeom prst="rect">
            <a:avLst/>
          </a:prstGeom>
          <a:noFill/>
        </p:spPr>
        <p:txBody>
          <a:bodyPr wrap="square" rtlCol="0">
            <a:spAutoFit/>
          </a:bodyPr>
          <a:lstStyle/>
          <a:p>
            <a:r>
              <a:rPr lang="de-DE" sz="2400" dirty="0" smtClean="0">
                <a:solidFill>
                  <a:schemeClr val="tx1"/>
                </a:solidFill>
              </a:rPr>
              <a:t>Anastasiia Petrova</a:t>
            </a:r>
          </a:p>
          <a:p>
            <a:r>
              <a:rPr lang="de-DE" sz="2400" dirty="0" smtClean="0"/>
              <a:t>MNI </a:t>
            </a:r>
            <a:r>
              <a:rPr lang="de-DE" sz="2400" dirty="0" err="1" smtClean="0"/>
              <a:t>Bioinformatics</a:t>
            </a:r>
            <a:endParaRPr lang="de-DE" sz="2400" dirty="0" smtClean="0">
              <a:solidFill>
                <a:schemeClr val="tx1"/>
              </a:solidFill>
            </a:endParaRPr>
          </a:p>
        </p:txBody>
      </p:sp>
    </p:spTree>
    <p:extLst>
      <p:ext uri="{BB962C8B-B14F-4D97-AF65-F5344CB8AC3E}">
        <p14:creationId xmlns:p14="http://schemas.microsoft.com/office/powerpoint/2010/main" val="310683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TFBS Scan Input</a:t>
            </a:r>
            <a:endParaRPr lang="de-DE" dirty="0"/>
          </a:p>
        </p:txBody>
      </p:sp>
      <p:sp>
        <p:nvSpPr>
          <p:cNvPr id="5" name="Right Arrow Callout 4"/>
          <p:cNvSpPr/>
          <p:nvPr/>
        </p:nvSpPr>
        <p:spPr>
          <a:xfrm>
            <a:off x="3875670" y="2708920"/>
            <a:ext cx="2880320" cy="1800200"/>
          </a:xfrm>
          <a:prstGeom prst="rightArrowCallout">
            <a:avLst>
              <a:gd name="adj1" fmla="val 15891"/>
              <a:gd name="adj2" fmla="val 19173"/>
              <a:gd name="adj3" fmla="val 32445"/>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lowchart: Multidocument 6"/>
          <p:cNvSpPr/>
          <p:nvPr/>
        </p:nvSpPr>
        <p:spPr>
          <a:xfrm>
            <a:off x="6948264" y="2204864"/>
            <a:ext cx="1872208" cy="2736304"/>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Box 7"/>
          <p:cNvSpPr txBox="1"/>
          <p:nvPr/>
        </p:nvSpPr>
        <p:spPr>
          <a:xfrm>
            <a:off x="4374819" y="3191710"/>
            <a:ext cx="936104" cy="830997"/>
          </a:xfrm>
          <a:prstGeom prst="rect">
            <a:avLst/>
          </a:prstGeom>
          <a:noFill/>
        </p:spPr>
        <p:txBody>
          <a:bodyPr wrap="square" rtlCol="0">
            <a:spAutoFit/>
          </a:bodyPr>
          <a:lstStyle/>
          <a:p>
            <a:r>
              <a:rPr lang="de-DE" sz="2400" b="1" dirty="0" smtClean="0">
                <a:solidFill>
                  <a:schemeClr val="tx1"/>
                </a:solidFill>
              </a:rPr>
              <a:t>TFBS </a:t>
            </a:r>
            <a:r>
              <a:rPr lang="de-DE" sz="2400" b="1" dirty="0" err="1" smtClean="0">
                <a:solidFill>
                  <a:schemeClr val="tx1"/>
                </a:solidFill>
              </a:rPr>
              <a:t>scan</a:t>
            </a:r>
            <a:endParaRPr lang="de-DE" sz="2400" b="1" dirty="0" smtClean="0">
              <a:solidFill>
                <a:schemeClr val="tx1"/>
              </a:solidFill>
            </a:endParaRPr>
          </a:p>
        </p:txBody>
      </p:sp>
      <p:sp>
        <p:nvSpPr>
          <p:cNvPr id="9" name="TextBox 8"/>
          <p:cNvSpPr txBox="1"/>
          <p:nvPr/>
        </p:nvSpPr>
        <p:spPr>
          <a:xfrm>
            <a:off x="323528" y="2972851"/>
            <a:ext cx="2304256" cy="1200329"/>
          </a:xfrm>
          <a:prstGeom prst="rect">
            <a:avLst/>
          </a:prstGeom>
          <a:noFill/>
        </p:spPr>
        <p:txBody>
          <a:bodyPr wrap="square" rtlCol="0">
            <a:spAutoFit/>
          </a:bodyPr>
          <a:lstStyle/>
          <a:p>
            <a:pPr marL="285750" indent="-285750">
              <a:buFont typeface="Arial" panose="020B0604020202020204" pitchFamily="34" charset="0"/>
              <a:buChar char="•"/>
            </a:pPr>
            <a:r>
              <a:rPr lang="de-DE" dirty="0" smtClean="0">
                <a:solidFill>
                  <a:schemeClr val="tx1"/>
                </a:solidFill>
              </a:rPr>
              <a:t>a </a:t>
            </a:r>
            <a:r>
              <a:rPr lang="de-DE" dirty="0" err="1" smtClean="0">
                <a:solidFill>
                  <a:schemeClr val="tx1"/>
                </a:solidFill>
              </a:rPr>
              <a:t>file</a:t>
            </a:r>
            <a:r>
              <a:rPr lang="de-DE" dirty="0" smtClean="0">
                <a:solidFill>
                  <a:schemeClr val="tx1"/>
                </a:solidFill>
              </a:rPr>
              <a:t> </a:t>
            </a:r>
            <a:r>
              <a:rPr lang="de-DE" dirty="0" err="1" smtClean="0">
                <a:solidFill>
                  <a:schemeClr val="tx1"/>
                </a:solidFill>
              </a:rPr>
              <a:t>with</a:t>
            </a:r>
            <a:r>
              <a:rPr lang="de-DE" dirty="0" smtClean="0">
                <a:solidFill>
                  <a:schemeClr val="tx1"/>
                </a:solidFill>
              </a:rPr>
              <a:t> </a:t>
            </a:r>
            <a:r>
              <a:rPr lang="de-DE" dirty="0" err="1" smtClean="0">
                <a:solidFill>
                  <a:schemeClr val="tx1"/>
                </a:solidFill>
              </a:rPr>
              <a:t>motifs</a:t>
            </a:r>
            <a:endParaRPr lang="de-DE" dirty="0" smtClean="0">
              <a:solidFill>
                <a:schemeClr val="tx1"/>
              </a:solidFill>
            </a:endParaRPr>
          </a:p>
          <a:p>
            <a:pPr marL="285750" indent="-285750">
              <a:buFont typeface="Arial" panose="020B0604020202020204" pitchFamily="34" charset="0"/>
              <a:buChar char="•"/>
            </a:pPr>
            <a:r>
              <a:rPr lang="de-DE" dirty="0" smtClean="0"/>
              <a:t>a </a:t>
            </a:r>
            <a:r>
              <a:rPr lang="de-DE" dirty="0" err="1" smtClean="0"/>
              <a:t>genome</a:t>
            </a:r>
            <a:r>
              <a:rPr lang="de-DE" dirty="0" smtClean="0"/>
              <a:t> </a:t>
            </a:r>
            <a:r>
              <a:rPr lang="de-DE" dirty="0" err="1" smtClean="0"/>
              <a:t>file</a:t>
            </a:r>
            <a:endParaRPr lang="de-DE" dirty="0" smtClean="0"/>
          </a:p>
          <a:p>
            <a:pPr marL="285750" indent="-285750">
              <a:buFont typeface="Arial" panose="020B0604020202020204" pitchFamily="34" charset="0"/>
              <a:buChar char="•"/>
            </a:pPr>
            <a:r>
              <a:rPr lang="de-DE" dirty="0" smtClean="0"/>
              <a:t>a .</a:t>
            </a:r>
            <a:r>
              <a:rPr lang="de-DE" dirty="0" err="1" smtClean="0"/>
              <a:t>bed</a:t>
            </a:r>
            <a:r>
              <a:rPr lang="de-DE" dirty="0" smtClean="0"/>
              <a:t> </a:t>
            </a:r>
            <a:r>
              <a:rPr lang="de-DE" dirty="0" err="1" smtClean="0"/>
              <a:t>file</a:t>
            </a:r>
            <a:r>
              <a:rPr lang="de-DE" dirty="0" smtClean="0"/>
              <a:t> </a:t>
            </a:r>
            <a:r>
              <a:rPr lang="de-DE" dirty="0" err="1" smtClean="0"/>
              <a:t>with</a:t>
            </a:r>
            <a:r>
              <a:rPr lang="de-DE" dirty="0" smtClean="0"/>
              <a:t> </a:t>
            </a:r>
            <a:r>
              <a:rPr lang="de-DE" dirty="0" err="1" smtClean="0"/>
              <a:t>peaks</a:t>
            </a:r>
            <a:r>
              <a:rPr lang="de-DE" dirty="0" smtClean="0"/>
              <a:t> (optional)</a:t>
            </a:r>
          </a:p>
        </p:txBody>
      </p:sp>
      <p:sp>
        <p:nvSpPr>
          <p:cNvPr id="10" name="Right Arrow Callout 9"/>
          <p:cNvSpPr/>
          <p:nvPr/>
        </p:nvSpPr>
        <p:spPr>
          <a:xfrm>
            <a:off x="323528" y="2708920"/>
            <a:ext cx="3312368" cy="1800200"/>
          </a:xfrm>
          <a:prstGeom prst="rightArrowCallout">
            <a:avLst>
              <a:gd name="adj1" fmla="val 15891"/>
              <a:gd name="adj2" fmla="val 19173"/>
              <a:gd name="adj3" fmla="val 32445"/>
              <a:gd name="adj4" fmla="val 694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Box 12"/>
          <p:cNvSpPr txBox="1"/>
          <p:nvPr/>
        </p:nvSpPr>
        <p:spPr>
          <a:xfrm>
            <a:off x="6948264" y="2852936"/>
            <a:ext cx="1584177" cy="1477328"/>
          </a:xfrm>
          <a:prstGeom prst="rect">
            <a:avLst/>
          </a:prstGeom>
          <a:noFill/>
        </p:spPr>
        <p:txBody>
          <a:bodyPr wrap="square" rtlCol="0">
            <a:spAutoFit/>
          </a:bodyPr>
          <a:lstStyle/>
          <a:p>
            <a:r>
              <a:rPr lang="de-DE" dirty="0" smtClean="0"/>
              <a:t>.</a:t>
            </a:r>
            <a:r>
              <a:rPr lang="de-DE" dirty="0" err="1" smtClean="0"/>
              <a:t>bed</a:t>
            </a:r>
            <a:r>
              <a:rPr lang="de-DE" dirty="0" smtClean="0"/>
              <a:t> </a:t>
            </a:r>
            <a:r>
              <a:rPr lang="de-DE" dirty="0" err="1" smtClean="0"/>
              <a:t>files</a:t>
            </a:r>
            <a:r>
              <a:rPr lang="de-DE" dirty="0" smtClean="0"/>
              <a:t> </a:t>
            </a:r>
            <a:r>
              <a:rPr lang="de-DE" dirty="0" err="1" smtClean="0"/>
              <a:t>each</a:t>
            </a:r>
            <a:r>
              <a:rPr lang="de-DE" dirty="0" smtClean="0"/>
              <a:t> </a:t>
            </a:r>
            <a:r>
              <a:rPr lang="de-DE" dirty="0" err="1" smtClean="0"/>
              <a:t>containing</a:t>
            </a:r>
            <a:r>
              <a:rPr lang="de-DE" dirty="0" smtClean="0"/>
              <a:t> </a:t>
            </a:r>
            <a:r>
              <a:rPr lang="de-DE" dirty="0" err="1" smtClean="0"/>
              <a:t>the</a:t>
            </a:r>
            <a:r>
              <a:rPr lang="de-DE" dirty="0" smtClean="0"/>
              <a:t> </a:t>
            </a:r>
            <a:r>
              <a:rPr lang="de-DE" dirty="0" err="1" smtClean="0"/>
              <a:t>information</a:t>
            </a:r>
            <a:r>
              <a:rPr lang="de-DE" dirty="0" smtClean="0"/>
              <a:t> </a:t>
            </a:r>
            <a:r>
              <a:rPr lang="de-DE" dirty="0" err="1" smtClean="0"/>
              <a:t>only</a:t>
            </a:r>
            <a:r>
              <a:rPr lang="de-DE" dirty="0" smtClean="0"/>
              <a:t> </a:t>
            </a:r>
            <a:r>
              <a:rPr lang="de-DE" dirty="0" err="1" smtClean="0"/>
              <a:t>for</a:t>
            </a:r>
            <a:r>
              <a:rPr lang="de-DE" dirty="0" smtClean="0"/>
              <a:t> </a:t>
            </a:r>
            <a:r>
              <a:rPr lang="de-DE" dirty="0" err="1" smtClean="0"/>
              <a:t>one</a:t>
            </a:r>
            <a:r>
              <a:rPr lang="de-DE" dirty="0" smtClean="0"/>
              <a:t> </a:t>
            </a:r>
            <a:r>
              <a:rPr lang="de-DE" dirty="0" err="1" smtClean="0"/>
              <a:t>motif</a:t>
            </a:r>
            <a:endParaRPr lang="de-DE"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527" y="1348611"/>
            <a:ext cx="3278673" cy="4156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ight Arrow 3"/>
          <p:cNvSpPr/>
          <p:nvPr/>
        </p:nvSpPr>
        <p:spPr>
          <a:xfrm rot="19815329">
            <a:off x="2117387" y="3333119"/>
            <a:ext cx="960335"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391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a:t>TFBS Scan </a:t>
            </a:r>
            <a:r>
              <a:rPr lang="de-DE" dirty="0" err="1" smtClean="0"/>
              <a:t>Usage</a:t>
            </a:r>
            <a:endParaRPr lang="de-DE" dirty="0"/>
          </a:p>
        </p:txBody>
      </p:sp>
      <p:sp>
        <p:nvSpPr>
          <p:cNvPr id="3" name="TextBox 2"/>
          <p:cNvSpPr txBox="1"/>
          <p:nvPr/>
        </p:nvSpPr>
        <p:spPr>
          <a:xfrm>
            <a:off x="1187624" y="2093947"/>
            <a:ext cx="6840760" cy="830997"/>
          </a:xfrm>
          <a:prstGeom prst="rect">
            <a:avLst/>
          </a:prstGeom>
          <a:noFill/>
        </p:spPr>
        <p:txBody>
          <a:bodyPr wrap="square" rtlCol="0">
            <a:spAutoFit/>
          </a:bodyPr>
          <a:lstStyle/>
          <a:p>
            <a:r>
              <a:rPr lang="de-DE" sz="2400" dirty="0">
                <a:hlinkClick r:id="rId3"/>
              </a:rPr>
              <a:t>https://</a:t>
            </a:r>
            <a:r>
              <a:rPr lang="de-DE" sz="2400" dirty="0" smtClean="0">
                <a:hlinkClick r:id="rId3"/>
              </a:rPr>
              <a:t>github.molgen.mpg.de/anastasiia/TFBSscan</a:t>
            </a:r>
            <a:endParaRPr lang="de-DE" sz="2400" dirty="0" smtClean="0"/>
          </a:p>
          <a:p>
            <a:endParaRPr lang="de-DE" sz="2400" dirty="0" smtClean="0">
              <a:solidFill>
                <a:schemeClr val="tx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2" y="1485594"/>
            <a:ext cx="8924424" cy="3023525"/>
          </a:xfrm>
          <a:prstGeom prst="rect">
            <a:avLst/>
          </a:prstGeom>
        </p:spPr>
      </p:pic>
    </p:spTree>
    <p:extLst>
      <p:ext uri="{BB962C8B-B14F-4D97-AF65-F5344CB8AC3E}">
        <p14:creationId xmlns:p14="http://schemas.microsoft.com/office/powerpoint/2010/main" val="338406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TFBS Scan Output</a:t>
            </a:r>
            <a:endParaRPr lang="de-DE" dirty="0"/>
          </a:p>
        </p:txBody>
      </p:sp>
      <p:sp>
        <p:nvSpPr>
          <p:cNvPr id="5" name="Right Arrow Callout 4"/>
          <p:cNvSpPr/>
          <p:nvPr/>
        </p:nvSpPr>
        <p:spPr>
          <a:xfrm>
            <a:off x="3875670" y="2708920"/>
            <a:ext cx="2880320" cy="1800200"/>
          </a:xfrm>
          <a:prstGeom prst="rightArrowCallout">
            <a:avLst>
              <a:gd name="adj1" fmla="val 15891"/>
              <a:gd name="adj2" fmla="val 19173"/>
              <a:gd name="adj3" fmla="val 32445"/>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lowchart: Multidocument 6"/>
          <p:cNvSpPr/>
          <p:nvPr/>
        </p:nvSpPr>
        <p:spPr>
          <a:xfrm>
            <a:off x="6948264" y="2204864"/>
            <a:ext cx="1872208" cy="2736304"/>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Box 7"/>
          <p:cNvSpPr txBox="1"/>
          <p:nvPr/>
        </p:nvSpPr>
        <p:spPr>
          <a:xfrm>
            <a:off x="4374819" y="3191710"/>
            <a:ext cx="936104" cy="830997"/>
          </a:xfrm>
          <a:prstGeom prst="rect">
            <a:avLst/>
          </a:prstGeom>
          <a:noFill/>
        </p:spPr>
        <p:txBody>
          <a:bodyPr wrap="square" rtlCol="0">
            <a:spAutoFit/>
          </a:bodyPr>
          <a:lstStyle/>
          <a:p>
            <a:r>
              <a:rPr lang="de-DE" sz="2400" b="1" dirty="0" smtClean="0">
                <a:solidFill>
                  <a:schemeClr val="tx1"/>
                </a:solidFill>
              </a:rPr>
              <a:t>TFBS </a:t>
            </a:r>
            <a:r>
              <a:rPr lang="de-DE" sz="2400" b="1" dirty="0" err="1" smtClean="0">
                <a:solidFill>
                  <a:schemeClr val="tx1"/>
                </a:solidFill>
              </a:rPr>
              <a:t>scan</a:t>
            </a:r>
            <a:endParaRPr lang="de-DE" sz="2400" b="1" dirty="0" smtClean="0">
              <a:solidFill>
                <a:schemeClr val="tx1"/>
              </a:solidFill>
            </a:endParaRPr>
          </a:p>
        </p:txBody>
      </p:sp>
      <p:sp>
        <p:nvSpPr>
          <p:cNvPr id="9" name="TextBox 8"/>
          <p:cNvSpPr txBox="1"/>
          <p:nvPr/>
        </p:nvSpPr>
        <p:spPr>
          <a:xfrm>
            <a:off x="323528" y="2972851"/>
            <a:ext cx="2304256" cy="1200329"/>
          </a:xfrm>
          <a:prstGeom prst="rect">
            <a:avLst/>
          </a:prstGeom>
          <a:noFill/>
        </p:spPr>
        <p:txBody>
          <a:bodyPr wrap="square" rtlCol="0">
            <a:spAutoFit/>
          </a:bodyPr>
          <a:lstStyle/>
          <a:p>
            <a:pPr marL="285750" indent="-285750">
              <a:buFont typeface="Arial" panose="020B0604020202020204" pitchFamily="34" charset="0"/>
              <a:buChar char="•"/>
            </a:pPr>
            <a:r>
              <a:rPr lang="de-DE" dirty="0" smtClean="0">
                <a:solidFill>
                  <a:schemeClr val="tx1"/>
                </a:solidFill>
              </a:rPr>
              <a:t>a </a:t>
            </a:r>
            <a:r>
              <a:rPr lang="de-DE" dirty="0" err="1" smtClean="0">
                <a:solidFill>
                  <a:schemeClr val="tx1"/>
                </a:solidFill>
              </a:rPr>
              <a:t>file</a:t>
            </a:r>
            <a:r>
              <a:rPr lang="de-DE" dirty="0" smtClean="0">
                <a:solidFill>
                  <a:schemeClr val="tx1"/>
                </a:solidFill>
              </a:rPr>
              <a:t> </a:t>
            </a:r>
            <a:r>
              <a:rPr lang="de-DE" dirty="0" err="1" smtClean="0">
                <a:solidFill>
                  <a:schemeClr val="tx1"/>
                </a:solidFill>
              </a:rPr>
              <a:t>with</a:t>
            </a:r>
            <a:r>
              <a:rPr lang="de-DE" dirty="0" smtClean="0">
                <a:solidFill>
                  <a:schemeClr val="tx1"/>
                </a:solidFill>
              </a:rPr>
              <a:t> </a:t>
            </a:r>
            <a:r>
              <a:rPr lang="de-DE" dirty="0" err="1" smtClean="0">
                <a:solidFill>
                  <a:schemeClr val="tx1"/>
                </a:solidFill>
              </a:rPr>
              <a:t>motifs</a:t>
            </a:r>
            <a:endParaRPr lang="de-DE" dirty="0" smtClean="0">
              <a:solidFill>
                <a:schemeClr val="tx1"/>
              </a:solidFill>
            </a:endParaRPr>
          </a:p>
          <a:p>
            <a:pPr marL="285750" indent="-285750">
              <a:buFont typeface="Arial" panose="020B0604020202020204" pitchFamily="34" charset="0"/>
              <a:buChar char="•"/>
            </a:pPr>
            <a:r>
              <a:rPr lang="de-DE" dirty="0" smtClean="0"/>
              <a:t>a </a:t>
            </a:r>
            <a:r>
              <a:rPr lang="de-DE" dirty="0" err="1" smtClean="0"/>
              <a:t>genome</a:t>
            </a:r>
            <a:r>
              <a:rPr lang="de-DE" dirty="0" smtClean="0"/>
              <a:t> </a:t>
            </a:r>
            <a:r>
              <a:rPr lang="de-DE" dirty="0" err="1" smtClean="0"/>
              <a:t>file</a:t>
            </a:r>
            <a:endParaRPr lang="de-DE" dirty="0" smtClean="0"/>
          </a:p>
          <a:p>
            <a:pPr marL="285750" indent="-285750">
              <a:buFont typeface="Arial" panose="020B0604020202020204" pitchFamily="34" charset="0"/>
              <a:buChar char="•"/>
            </a:pPr>
            <a:r>
              <a:rPr lang="de-DE" dirty="0" smtClean="0"/>
              <a:t>a .</a:t>
            </a:r>
            <a:r>
              <a:rPr lang="de-DE" dirty="0" err="1" smtClean="0"/>
              <a:t>bed</a:t>
            </a:r>
            <a:r>
              <a:rPr lang="de-DE" dirty="0" smtClean="0"/>
              <a:t> </a:t>
            </a:r>
            <a:r>
              <a:rPr lang="de-DE" dirty="0" err="1" smtClean="0"/>
              <a:t>file</a:t>
            </a:r>
            <a:r>
              <a:rPr lang="de-DE" dirty="0" smtClean="0"/>
              <a:t> </a:t>
            </a:r>
            <a:r>
              <a:rPr lang="de-DE" dirty="0" err="1" smtClean="0"/>
              <a:t>with</a:t>
            </a:r>
            <a:r>
              <a:rPr lang="de-DE" dirty="0" smtClean="0"/>
              <a:t> </a:t>
            </a:r>
            <a:r>
              <a:rPr lang="de-DE" dirty="0" err="1" smtClean="0"/>
              <a:t>peaks</a:t>
            </a:r>
            <a:r>
              <a:rPr lang="de-DE" dirty="0" smtClean="0"/>
              <a:t> (optional)</a:t>
            </a:r>
          </a:p>
        </p:txBody>
      </p:sp>
      <p:sp>
        <p:nvSpPr>
          <p:cNvPr id="10" name="Right Arrow Callout 9"/>
          <p:cNvSpPr/>
          <p:nvPr/>
        </p:nvSpPr>
        <p:spPr>
          <a:xfrm>
            <a:off x="323528" y="2708920"/>
            <a:ext cx="3312368" cy="1800200"/>
          </a:xfrm>
          <a:prstGeom prst="rightArrowCallout">
            <a:avLst>
              <a:gd name="adj1" fmla="val 15891"/>
              <a:gd name="adj2" fmla="val 19173"/>
              <a:gd name="adj3" fmla="val 32445"/>
              <a:gd name="adj4" fmla="val 694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Box 12"/>
          <p:cNvSpPr txBox="1"/>
          <p:nvPr/>
        </p:nvSpPr>
        <p:spPr>
          <a:xfrm>
            <a:off x="6948264" y="2852936"/>
            <a:ext cx="1584177" cy="1477328"/>
          </a:xfrm>
          <a:prstGeom prst="rect">
            <a:avLst/>
          </a:prstGeom>
          <a:noFill/>
        </p:spPr>
        <p:txBody>
          <a:bodyPr wrap="square" rtlCol="0">
            <a:spAutoFit/>
          </a:bodyPr>
          <a:lstStyle/>
          <a:p>
            <a:r>
              <a:rPr lang="de-DE" dirty="0" smtClean="0"/>
              <a:t>.</a:t>
            </a:r>
            <a:r>
              <a:rPr lang="de-DE" dirty="0" err="1" smtClean="0"/>
              <a:t>bed</a:t>
            </a:r>
            <a:r>
              <a:rPr lang="de-DE" dirty="0" smtClean="0"/>
              <a:t> </a:t>
            </a:r>
            <a:r>
              <a:rPr lang="de-DE" dirty="0" err="1" smtClean="0"/>
              <a:t>files</a:t>
            </a:r>
            <a:r>
              <a:rPr lang="de-DE" dirty="0" smtClean="0"/>
              <a:t> </a:t>
            </a:r>
            <a:r>
              <a:rPr lang="de-DE" dirty="0" err="1" smtClean="0"/>
              <a:t>each</a:t>
            </a:r>
            <a:r>
              <a:rPr lang="de-DE" dirty="0" smtClean="0"/>
              <a:t> </a:t>
            </a:r>
            <a:r>
              <a:rPr lang="de-DE" dirty="0" err="1" smtClean="0"/>
              <a:t>containing</a:t>
            </a:r>
            <a:r>
              <a:rPr lang="de-DE" dirty="0" smtClean="0"/>
              <a:t> </a:t>
            </a:r>
            <a:r>
              <a:rPr lang="de-DE" dirty="0" err="1" smtClean="0"/>
              <a:t>the</a:t>
            </a:r>
            <a:r>
              <a:rPr lang="de-DE" dirty="0" smtClean="0"/>
              <a:t> </a:t>
            </a:r>
            <a:r>
              <a:rPr lang="de-DE" dirty="0" err="1" smtClean="0"/>
              <a:t>information</a:t>
            </a:r>
            <a:r>
              <a:rPr lang="de-DE" dirty="0" smtClean="0"/>
              <a:t> </a:t>
            </a:r>
            <a:r>
              <a:rPr lang="de-DE" dirty="0" err="1" smtClean="0"/>
              <a:t>only</a:t>
            </a:r>
            <a:r>
              <a:rPr lang="de-DE" dirty="0" smtClean="0"/>
              <a:t> </a:t>
            </a:r>
            <a:r>
              <a:rPr lang="de-DE" dirty="0" err="1" smtClean="0"/>
              <a:t>for</a:t>
            </a:r>
            <a:r>
              <a:rPr lang="de-DE" dirty="0" smtClean="0"/>
              <a:t> </a:t>
            </a:r>
            <a:r>
              <a:rPr lang="de-DE" dirty="0" err="1" smtClean="0"/>
              <a:t>one</a:t>
            </a:r>
            <a:r>
              <a:rPr lang="de-DE" dirty="0" smtClean="0"/>
              <a:t> </a:t>
            </a:r>
            <a:r>
              <a:rPr lang="de-DE" dirty="0" err="1" smtClean="0"/>
              <a:t>motif</a:t>
            </a:r>
            <a:endParaRPr lang="de-DE"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013177"/>
            <a:ext cx="7920880" cy="54444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494" y="2908579"/>
            <a:ext cx="6342857" cy="332685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4047" y="1306000"/>
            <a:ext cx="5706495" cy="4534029"/>
          </a:xfrm>
          <a:prstGeom prst="rect">
            <a:avLst/>
          </a:prstGeom>
        </p:spPr>
      </p:pic>
      <p:sp>
        <p:nvSpPr>
          <p:cNvPr id="6" name="Right Arrow 5"/>
          <p:cNvSpPr/>
          <p:nvPr/>
        </p:nvSpPr>
        <p:spPr>
          <a:xfrm rot="20433178">
            <a:off x="2571925" y="1843385"/>
            <a:ext cx="1319894"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539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TFBS Scan</a:t>
            </a:r>
            <a:endParaRPr lang="de-DE" dirty="0"/>
          </a:p>
        </p:txBody>
      </p:sp>
      <p:sp>
        <p:nvSpPr>
          <p:cNvPr id="5" name="Right Arrow Callout 4"/>
          <p:cNvSpPr/>
          <p:nvPr/>
        </p:nvSpPr>
        <p:spPr>
          <a:xfrm>
            <a:off x="3875670" y="2708920"/>
            <a:ext cx="2880320" cy="1800200"/>
          </a:xfrm>
          <a:prstGeom prst="rightArrowCallout">
            <a:avLst>
              <a:gd name="adj1" fmla="val 15891"/>
              <a:gd name="adj2" fmla="val 19173"/>
              <a:gd name="adj3" fmla="val 32445"/>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lowchart: Multidocument 6"/>
          <p:cNvSpPr/>
          <p:nvPr/>
        </p:nvSpPr>
        <p:spPr>
          <a:xfrm>
            <a:off x="6948264" y="2204864"/>
            <a:ext cx="1872208" cy="2736304"/>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Box 7"/>
          <p:cNvSpPr txBox="1"/>
          <p:nvPr/>
        </p:nvSpPr>
        <p:spPr>
          <a:xfrm>
            <a:off x="4374819" y="3191710"/>
            <a:ext cx="936104" cy="830997"/>
          </a:xfrm>
          <a:prstGeom prst="rect">
            <a:avLst/>
          </a:prstGeom>
          <a:noFill/>
        </p:spPr>
        <p:txBody>
          <a:bodyPr wrap="square" rtlCol="0">
            <a:spAutoFit/>
          </a:bodyPr>
          <a:lstStyle/>
          <a:p>
            <a:r>
              <a:rPr lang="de-DE" sz="2400" b="1" dirty="0" smtClean="0">
                <a:solidFill>
                  <a:schemeClr val="tx1"/>
                </a:solidFill>
              </a:rPr>
              <a:t>TFBS </a:t>
            </a:r>
            <a:r>
              <a:rPr lang="de-DE" sz="2400" b="1" dirty="0" err="1" smtClean="0">
                <a:solidFill>
                  <a:schemeClr val="tx1"/>
                </a:solidFill>
              </a:rPr>
              <a:t>scan</a:t>
            </a:r>
            <a:endParaRPr lang="de-DE" sz="2400" b="1" dirty="0" smtClean="0">
              <a:solidFill>
                <a:schemeClr val="tx1"/>
              </a:solidFill>
            </a:endParaRPr>
          </a:p>
        </p:txBody>
      </p:sp>
      <p:sp>
        <p:nvSpPr>
          <p:cNvPr id="9" name="TextBox 8"/>
          <p:cNvSpPr txBox="1"/>
          <p:nvPr/>
        </p:nvSpPr>
        <p:spPr>
          <a:xfrm>
            <a:off x="323528" y="2972851"/>
            <a:ext cx="2304256" cy="1200329"/>
          </a:xfrm>
          <a:prstGeom prst="rect">
            <a:avLst/>
          </a:prstGeom>
          <a:noFill/>
        </p:spPr>
        <p:txBody>
          <a:bodyPr wrap="square" rtlCol="0">
            <a:spAutoFit/>
          </a:bodyPr>
          <a:lstStyle/>
          <a:p>
            <a:pPr marL="285750" indent="-285750">
              <a:buFont typeface="Arial" panose="020B0604020202020204" pitchFamily="34" charset="0"/>
              <a:buChar char="•"/>
            </a:pPr>
            <a:r>
              <a:rPr lang="de-DE" dirty="0" smtClean="0">
                <a:solidFill>
                  <a:schemeClr val="tx1"/>
                </a:solidFill>
              </a:rPr>
              <a:t>a </a:t>
            </a:r>
            <a:r>
              <a:rPr lang="de-DE" dirty="0" err="1" smtClean="0">
                <a:solidFill>
                  <a:schemeClr val="tx1"/>
                </a:solidFill>
              </a:rPr>
              <a:t>file</a:t>
            </a:r>
            <a:r>
              <a:rPr lang="de-DE" dirty="0" smtClean="0">
                <a:solidFill>
                  <a:schemeClr val="tx1"/>
                </a:solidFill>
              </a:rPr>
              <a:t> </a:t>
            </a:r>
            <a:r>
              <a:rPr lang="de-DE" dirty="0" err="1" smtClean="0">
                <a:solidFill>
                  <a:schemeClr val="tx1"/>
                </a:solidFill>
              </a:rPr>
              <a:t>with</a:t>
            </a:r>
            <a:r>
              <a:rPr lang="de-DE" dirty="0" smtClean="0">
                <a:solidFill>
                  <a:schemeClr val="tx1"/>
                </a:solidFill>
              </a:rPr>
              <a:t> </a:t>
            </a:r>
            <a:r>
              <a:rPr lang="de-DE" dirty="0" err="1" smtClean="0">
                <a:solidFill>
                  <a:schemeClr val="tx1"/>
                </a:solidFill>
              </a:rPr>
              <a:t>motifs</a:t>
            </a:r>
            <a:endParaRPr lang="de-DE" dirty="0" smtClean="0">
              <a:solidFill>
                <a:schemeClr val="tx1"/>
              </a:solidFill>
            </a:endParaRPr>
          </a:p>
          <a:p>
            <a:pPr marL="285750" indent="-285750">
              <a:buFont typeface="Arial" panose="020B0604020202020204" pitchFamily="34" charset="0"/>
              <a:buChar char="•"/>
            </a:pPr>
            <a:r>
              <a:rPr lang="de-DE" dirty="0" smtClean="0"/>
              <a:t>a </a:t>
            </a:r>
            <a:r>
              <a:rPr lang="de-DE" dirty="0" err="1" smtClean="0"/>
              <a:t>genome</a:t>
            </a:r>
            <a:r>
              <a:rPr lang="de-DE" dirty="0" smtClean="0"/>
              <a:t> </a:t>
            </a:r>
            <a:r>
              <a:rPr lang="de-DE" dirty="0" err="1" smtClean="0"/>
              <a:t>file</a:t>
            </a:r>
            <a:endParaRPr lang="de-DE" dirty="0" smtClean="0"/>
          </a:p>
          <a:p>
            <a:pPr marL="285750" indent="-285750">
              <a:buFont typeface="Arial" panose="020B0604020202020204" pitchFamily="34" charset="0"/>
              <a:buChar char="•"/>
            </a:pPr>
            <a:r>
              <a:rPr lang="de-DE" dirty="0" smtClean="0"/>
              <a:t>a .</a:t>
            </a:r>
            <a:r>
              <a:rPr lang="de-DE" dirty="0" err="1" smtClean="0"/>
              <a:t>bed</a:t>
            </a:r>
            <a:r>
              <a:rPr lang="de-DE" dirty="0" smtClean="0"/>
              <a:t> </a:t>
            </a:r>
            <a:r>
              <a:rPr lang="de-DE" dirty="0" err="1" smtClean="0"/>
              <a:t>file</a:t>
            </a:r>
            <a:r>
              <a:rPr lang="de-DE" dirty="0" smtClean="0"/>
              <a:t> </a:t>
            </a:r>
            <a:r>
              <a:rPr lang="de-DE" dirty="0" err="1" smtClean="0"/>
              <a:t>with</a:t>
            </a:r>
            <a:r>
              <a:rPr lang="de-DE" dirty="0" smtClean="0"/>
              <a:t> </a:t>
            </a:r>
            <a:r>
              <a:rPr lang="de-DE" dirty="0" err="1" smtClean="0"/>
              <a:t>peaks</a:t>
            </a:r>
            <a:r>
              <a:rPr lang="de-DE" dirty="0" smtClean="0"/>
              <a:t> (optional)</a:t>
            </a:r>
          </a:p>
        </p:txBody>
      </p:sp>
      <p:sp>
        <p:nvSpPr>
          <p:cNvPr id="10" name="Right Arrow Callout 9"/>
          <p:cNvSpPr/>
          <p:nvPr/>
        </p:nvSpPr>
        <p:spPr>
          <a:xfrm>
            <a:off x="323528" y="2708920"/>
            <a:ext cx="3312368" cy="1800200"/>
          </a:xfrm>
          <a:prstGeom prst="rightArrowCallout">
            <a:avLst>
              <a:gd name="adj1" fmla="val 15891"/>
              <a:gd name="adj2" fmla="val 19173"/>
              <a:gd name="adj3" fmla="val 32445"/>
              <a:gd name="adj4" fmla="val 694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Box 12"/>
          <p:cNvSpPr txBox="1"/>
          <p:nvPr/>
        </p:nvSpPr>
        <p:spPr>
          <a:xfrm>
            <a:off x="6948264" y="2852936"/>
            <a:ext cx="1584177" cy="1477328"/>
          </a:xfrm>
          <a:prstGeom prst="rect">
            <a:avLst/>
          </a:prstGeom>
          <a:noFill/>
        </p:spPr>
        <p:txBody>
          <a:bodyPr wrap="square" rtlCol="0">
            <a:spAutoFit/>
          </a:bodyPr>
          <a:lstStyle/>
          <a:p>
            <a:r>
              <a:rPr lang="de-DE" dirty="0" smtClean="0"/>
              <a:t>.</a:t>
            </a:r>
            <a:r>
              <a:rPr lang="de-DE" dirty="0" err="1" smtClean="0"/>
              <a:t>bed</a:t>
            </a:r>
            <a:r>
              <a:rPr lang="de-DE" dirty="0" smtClean="0"/>
              <a:t> </a:t>
            </a:r>
            <a:r>
              <a:rPr lang="de-DE" dirty="0" err="1" smtClean="0"/>
              <a:t>files</a:t>
            </a:r>
            <a:r>
              <a:rPr lang="de-DE" dirty="0" smtClean="0"/>
              <a:t> </a:t>
            </a:r>
            <a:r>
              <a:rPr lang="de-DE" dirty="0" err="1" smtClean="0"/>
              <a:t>each</a:t>
            </a:r>
            <a:r>
              <a:rPr lang="de-DE" dirty="0" smtClean="0"/>
              <a:t> </a:t>
            </a:r>
            <a:r>
              <a:rPr lang="de-DE" dirty="0" err="1" smtClean="0"/>
              <a:t>containing</a:t>
            </a:r>
            <a:r>
              <a:rPr lang="de-DE" dirty="0" smtClean="0"/>
              <a:t> </a:t>
            </a:r>
            <a:r>
              <a:rPr lang="de-DE" dirty="0" err="1" smtClean="0"/>
              <a:t>the</a:t>
            </a:r>
            <a:r>
              <a:rPr lang="de-DE" dirty="0" smtClean="0"/>
              <a:t> </a:t>
            </a:r>
            <a:r>
              <a:rPr lang="de-DE" dirty="0" err="1" smtClean="0"/>
              <a:t>information</a:t>
            </a:r>
            <a:r>
              <a:rPr lang="de-DE" dirty="0" smtClean="0"/>
              <a:t> </a:t>
            </a:r>
            <a:r>
              <a:rPr lang="de-DE" dirty="0" err="1" smtClean="0"/>
              <a:t>only</a:t>
            </a:r>
            <a:r>
              <a:rPr lang="de-DE" dirty="0" smtClean="0"/>
              <a:t> </a:t>
            </a:r>
            <a:r>
              <a:rPr lang="de-DE" dirty="0" err="1" smtClean="0"/>
              <a:t>for</a:t>
            </a:r>
            <a:r>
              <a:rPr lang="de-DE" dirty="0" smtClean="0"/>
              <a:t> </a:t>
            </a:r>
            <a:r>
              <a:rPr lang="de-DE" dirty="0" err="1" smtClean="0"/>
              <a:t>one</a:t>
            </a:r>
            <a:r>
              <a:rPr lang="de-DE" dirty="0" smtClean="0"/>
              <a:t> </a:t>
            </a:r>
            <a:r>
              <a:rPr lang="de-DE" dirty="0" err="1" smtClean="0"/>
              <a:t>motif</a:t>
            </a:r>
            <a:endParaRPr lang="de-DE" dirty="0" smtClean="0"/>
          </a:p>
        </p:txBody>
      </p:sp>
      <p:sp>
        <p:nvSpPr>
          <p:cNvPr id="3" name="TextBox 2"/>
          <p:cNvSpPr txBox="1"/>
          <p:nvPr/>
        </p:nvSpPr>
        <p:spPr>
          <a:xfrm>
            <a:off x="539552" y="1340768"/>
            <a:ext cx="7920880" cy="4647426"/>
          </a:xfrm>
          <a:prstGeom prst="rect">
            <a:avLst/>
          </a:prstGeom>
          <a:solidFill>
            <a:schemeClr val="bg1"/>
          </a:solidFill>
          <a:ln w="19050">
            <a:solidFill>
              <a:schemeClr val="accent1">
                <a:lumMod val="75000"/>
              </a:schemeClr>
            </a:solidFill>
          </a:ln>
        </p:spPr>
        <p:txBody>
          <a:bodyPr wrap="square" rtlCol="0">
            <a:spAutoFit/>
          </a:bodyPr>
          <a:lstStyle/>
          <a:p>
            <a:pPr marL="457200" indent="-457200">
              <a:buAutoNum type="arabicPeriod"/>
            </a:pPr>
            <a:r>
              <a:rPr lang="de-DE" sz="2400" dirty="0" smtClean="0"/>
              <a:t>Check </a:t>
            </a:r>
            <a:r>
              <a:rPr lang="de-DE" sz="2400" dirty="0" err="1" smtClean="0"/>
              <a:t>existing</a:t>
            </a:r>
            <a:r>
              <a:rPr lang="de-DE" sz="2400" dirty="0" smtClean="0"/>
              <a:t> </a:t>
            </a:r>
            <a:r>
              <a:rPr lang="de-DE" sz="2400" dirty="0" err="1" smtClean="0"/>
              <a:t>input</a:t>
            </a:r>
            <a:r>
              <a:rPr lang="de-DE" sz="2400" dirty="0" smtClean="0"/>
              <a:t> </a:t>
            </a:r>
            <a:r>
              <a:rPr lang="de-DE" sz="2400" dirty="0" err="1" smtClean="0"/>
              <a:t>files</a:t>
            </a:r>
            <a:r>
              <a:rPr lang="de-DE" sz="2400" dirty="0" smtClean="0"/>
              <a:t/>
            </a:r>
            <a:br>
              <a:rPr lang="de-DE" sz="2400" dirty="0" smtClean="0"/>
            </a:br>
            <a:endParaRPr lang="de-DE" sz="2400" dirty="0" smtClean="0"/>
          </a:p>
          <a:p>
            <a:pPr marL="457200" indent="-457200">
              <a:buAutoNum type="arabicPeriod"/>
            </a:pPr>
            <a:r>
              <a:rPr lang="de-DE" sz="2400" dirty="0" smtClean="0">
                <a:solidFill>
                  <a:schemeClr val="tx1"/>
                </a:solidFill>
              </a:rPr>
              <a:t>Check </a:t>
            </a:r>
            <a:r>
              <a:rPr lang="de-DE" sz="2400" dirty="0" err="1" smtClean="0">
                <a:solidFill>
                  <a:schemeClr val="tx1"/>
                </a:solidFill>
              </a:rPr>
              <a:t>output</a:t>
            </a:r>
            <a:r>
              <a:rPr lang="de-DE" sz="2400" dirty="0" smtClean="0">
                <a:solidFill>
                  <a:schemeClr val="tx1"/>
                </a:solidFill>
              </a:rPr>
              <a:t> </a:t>
            </a:r>
            <a:r>
              <a:rPr lang="de-DE" sz="2400" dirty="0" err="1" smtClean="0">
                <a:solidFill>
                  <a:schemeClr val="tx1"/>
                </a:solidFill>
              </a:rPr>
              <a:t>directory</a:t>
            </a:r>
            <a:r>
              <a:rPr lang="de-DE" sz="2400" dirty="0" smtClean="0">
                <a:solidFill>
                  <a:schemeClr val="tx1"/>
                </a:solidFill>
              </a:rPr>
              <a:t> </a:t>
            </a:r>
            <a:r>
              <a:rPr lang="de-DE" sz="2000" dirty="0" smtClean="0">
                <a:solidFill>
                  <a:schemeClr val="tx1"/>
                </a:solidFill>
              </a:rPr>
              <a:t>(</a:t>
            </a:r>
            <a:r>
              <a:rPr lang="de-DE" sz="2000" dirty="0" err="1" smtClean="0">
                <a:solidFill>
                  <a:schemeClr val="tx1"/>
                </a:solidFill>
              </a:rPr>
              <a:t>set</a:t>
            </a:r>
            <a:r>
              <a:rPr lang="de-DE" sz="2000" dirty="0" smtClean="0">
                <a:solidFill>
                  <a:schemeClr val="tx1"/>
                </a:solidFill>
              </a:rPr>
              <a:t> </a:t>
            </a:r>
            <a:r>
              <a:rPr lang="de-DE" sz="2000" dirty="0" err="1" smtClean="0">
                <a:solidFill>
                  <a:schemeClr val="tx1"/>
                </a:solidFill>
              </a:rPr>
              <a:t>the</a:t>
            </a:r>
            <a:r>
              <a:rPr lang="de-DE" sz="2000" dirty="0" smtClean="0">
                <a:solidFill>
                  <a:schemeClr val="tx1"/>
                </a:solidFill>
              </a:rPr>
              <a:t> </a:t>
            </a:r>
            <a:r>
              <a:rPr lang="de-DE" sz="2000" dirty="0" err="1" smtClean="0">
                <a:solidFill>
                  <a:schemeClr val="tx1"/>
                </a:solidFill>
              </a:rPr>
              <a:t>new</a:t>
            </a:r>
            <a:r>
              <a:rPr lang="de-DE" sz="2000" dirty="0" smtClean="0">
                <a:solidFill>
                  <a:schemeClr val="tx1"/>
                </a:solidFill>
              </a:rPr>
              <a:t> </a:t>
            </a:r>
            <a:r>
              <a:rPr lang="de-DE" sz="2000" dirty="0" err="1" smtClean="0">
                <a:solidFill>
                  <a:schemeClr val="tx1"/>
                </a:solidFill>
              </a:rPr>
              <a:t>one</a:t>
            </a:r>
            <a:r>
              <a:rPr lang="de-DE" sz="2000" dirty="0" smtClean="0">
                <a:solidFill>
                  <a:schemeClr val="tx1"/>
                </a:solidFill>
              </a:rPr>
              <a:t> </a:t>
            </a:r>
            <a:r>
              <a:rPr lang="de-DE" sz="2000" dirty="0" err="1" smtClean="0">
                <a:solidFill>
                  <a:schemeClr val="tx1"/>
                </a:solidFill>
              </a:rPr>
              <a:t>using</a:t>
            </a:r>
            <a:r>
              <a:rPr lang="de-DE" sz="2000" dirty="0" smtClean="0">
                <a:solidFill>
                  <a:schemeClr val="tx1"/>
                </a:solidFill>
              </a:rPr>
              <a:t> -o </a:t>
            </a:r>
            <a:r>
              <a:rPr lang="de-DE" sz="2000" dirty="0" err="1" smtClean="0">
                <a:solidFill>
                  <a:schemeClr val="tx1"/>
                </a:solidFill>
              </a:rPr>
              <a:t>output_directory</a:t>
            </a:r>
            <a:r>
              <a:rPr lang="de-DE" sz="2000" dirty="0" smtClean="0">
                <a:solidFill>
                  <a:schemeClr val="tx1"/>
                </a:solidFill>
              </a:rPr>
              <a:t> </a:t>
            </a:r>
            <a:r>
              <a:rPr lang="de-DE" sz="2000" dirty="0" err="1" smtClean="0">
                <a:solidFill>
                  <a:schemeClr val="tx1"/>
                </a:solidFill>
              </a:rPr>
              <a:t>as</a:t>
            </a:r>
            <a:r>
              <a:rPr lang="de-DE" sz="2000" dirty="0" smtClean="0">
                <a:solidFill>
                  <a:schemeClr val="tx1"/>
                </a:solidFill>
              </a:rPr>
              <a:t> optional </a:t>
            </a:r>
            <a:r>
              <a:rPr lang="de-DE" sz="2000" dirty="0" err="1" smtClean="0">
                <a:solidFill>
                  <a:schemeClr val="tx1"/>
                </a:solidFill>
              </a:rPr>
              <a:t>argument</a:t>
            </a:r>
            <a:r>
              <a:rPr lang="de-DE" sz="2000" dirty="0" smtClean="0">
                <a:solidFill>
                  <a:schemeClr val="tx1"/>
                </a:solidFill>
              </a:rPr>
              <a:t>)</a:t>
            </a:r>
            <a:br>
              <a:rPr lang="de-DE" sz="2000" dirty="0" smtClean="0">
                <a:solidFill>
                  <a:schemeClr val="tx1"/>
                </a:solidFill>
              </a:rPr>
            </a:br>
            <a:endParaRPr lang="de-DE" sz="2000" dirty="0" smtClean="0">
              <a:solidFill>
                <a:schemeClr val="tx1"/>
              </a:solidFill>
            </a:endParaRPr>
          </a:p>
          <a:p>
            <a:pPr marL="457200" indent="-457200">
              <a:buAutoNum type="arabicPeriod"/>
            </a:pPr>
            <a:r>
              <a:rPr lang="de-DE" sz="2400" dirty="0" smtClean="0"/>
              <a:t>Split </a:t>
            </a:r>
            <a:r>
              <a:rPr lang="de-DE" sz="2400" dirty="0" err="1" smtClean="0"/>
              <a:t>motifs</a:t>
            </a:r>
            <a:r>
              <a:rPr lang="de-DE" sz="2400" dirty="0" smtClean="0"/>
              <a:t> </a:t>
            </a:r>
            <a:r>
              <a:rPr lang="de-DE" sz="2000" dirty="0" smtClean="0"/>
              <a:t>(</a:t>
            </a:r>
            <a:r>
              <a:rPr lang="de-DE" sz="2000" dirty="0" err="1" smtClean="0"/>
              <a:t>if</a:t>
            </a:r>
            <a:r>
              <a:rPr lang="de-DE" sz="2000" dirty="0" smtClean="0"/>
              <a:t> </a:t>
            </a:r>
            <a:r>
              <a:rPr lang="de-DE" sz="2000" dirty="0" err="1" smtClean="0"/>
              <a:t>needed</a:t>
            </a:r>
            <a:r>
              <a:rPr lang="de-DE" sz="2000" dirty="0" smtClean="0"/>
              <a:t>, </a:t>
            </a:r>
            <a:r>
              <a:rPr lang="de-DE" sz="2000" dirty="0" err="1" smtClean="0"/>
              <a:t>convert</a:t>
            </a:r>
            <a:r>
              <a:rPr lang="de-DE" sz="2000" dirty="0" smtClean="0"/>
              <a:t> </a:t>
            </a:r>
            <a:r>
              <a:rPr lang="de-DE" sz="2000" dirty="0" err="1" smtClean="0"/>
              <a:t>them</a:t>
            </a:r>
            <a:r>
              <a:rPr lang="de-DE" sz="2000" dirty="0" smtClean="0"/>
              <a:t> MEME </a:t>
            </a:r>
            <a:r>
              <a:rPr lang="de-DE" sz="2000" dirty="0" smtClean="0">
                <a:sym typeface="Wingdings" panose="05000000000000000000" pitchFamily="2" charset="2"/>
              </a:rPr>
              <a:t> PFM</a:t>
            </a:r>
            <a:r>
              <a:rPr lang="de-DE" sz="2000" dirty="0" smtClean="0"/>
              <a:t>)</a:t>
            </a:r>
            <a:br>
              <a:rPr lang="de-DE" sz="2000" dirty="0" smtClean="0"/>
            </a:br>
            <a:endParaRPr lang="de-DE" sz="2000" dirty="0" smtClean="0"/>
          </a:p>
          <a:p>
            <a:pPr marL="457200" indent="-457200">
              <a:buAutoNum type="arabicPeriod"/>
            </a:pPr>
            <a:r>
              <a:rPr lang="de-DE" sz="2400" dirty="0" err="1" smtClean="0">
                <a:solidFill>
                  <a:schemeClr val="tx1"/>
                </a:solidFill>
              </a:rPr>
              <a:t>Merge</a:t>
            </a:r>
            <a:r>
              <a:rPr lang="de-DE" sz="2400" dirty="0" smtClean="0">
                <a:solidFill>
                  <a:schemeClr val="tx1"/>
                </a:solidFill>
              </a:rPr>
              <a:t> </a:t>
            </a:r>
            <a:r>
              <a:rPr lang="de-DE" sz="2400" dirty="0" err="1" smtClean="0">
                <a:solidFill>
                  <a:schemeClr val="tx1"/>
                </a:solidFill>
              </a:rPr>
              <a:t>the</a:t>
            </a:r>
            <a:r>
              <a:rPr lang="de-DE" sz="2400" dirty="0" smtClean="0">
                <a:solidFill>
                  <a:schemeClr val="tx1"/>
                </a:solidFill>
              </a:rPr>
              <a:t> </a:t>
            </a:r>
            <a:r>
              <a:rPr lang="de-DE" sz="2400" dirty="0" err="1" smtClean="0">
                <a:solidFill>
                  <a:schemeClr val="tx1"/>
                </a:solidFill>
              </a:rPr>
              <a:t>peaks.bed</a:t>
            </a:r>
            <a:r>
              <a:rPr lang="de-DE" sz="2400" dirty="0" smtClean="0">
                <a:solidFill>
                  <a:schemeClr val="tx1"/>
                </a:solidFill>
              </a:rPr>
              <a:t> </a:t>
            </a:r>
            <a:r>
              <a:rPr lang="de-DE" sz="2400" dirty="0" err="1" smtClean="0">
                <a:solidFill>
                  <a:schemeClr val="tx1"/>
                </a:solidFill>
              </a:rPr>
              <a:t>with</a:t>
            </a:r>
            <a:r>
              <a:rPr lang="de-DE" sz="2400" dirty="0" smtClean="0">
                <a:solidFill>
                  <a:schemeClr val="tx1"/>
                </a:solidFill>
              </a:rPr>
              <a:t> </a:t>
            </a:r>
            <a:r>
              <a:rPr lang="de-DE" sz="2400" dirty="0" err="1" smtClean="0">
                <a:solidFill>
                  <a:schemeClr val="tx1"/>
                </a:solidFill>
              </a:rPr>
              <a:t>genome.fa</a:t>
            </a:r>
            <a:r>
              <a:rPr lang="de-DE" sz="2400" dirty="0" smtClean="0">
                <a:solidFill>
                  <a:schemeClr val="tx1"/>
                </a:solidFill>
              </a:rPr>
              <a:t> </a:t>
            </a:r>
            <a:r>
              <a:rPr lang="de-DE" sz="2400" dirty="0" err="1" smtClean="0">
                <a:solidFill>
                  <a:schemeClr val="tx1"/>
                </a:solidFill>
              </a:rPr>
              <a:t>using</a:t>
            </a:r>
            <a:r>
              <a:rPr lang="de-DE" sz="2400" dirty="0" smtClean="0">
                <a:solidFill>
                  <a:schemeClr val="tx1"/>
                </a:solidFill>
              </a:rPr>
              <a:t> </a:t>
            </a:r>
            <a:r>
              <a:rPr lang="de-DE" sz="2400" dirty="0" err="1" smtClean="0">
                <a:solidFill>
                  <a:schemeClr val="tx1"/>
                </a:solidFill>
              </a:rPr>
              <a:t>bedtools</a:t>
            </a:r>
            <a:r>
              <a:rPr lang="de-DE" sz="2400" dirty="0" smtClean="0">
                <a:solidFill>
                  <a:schemeClr val="tx1"/>
                </a:solidFill>
              </a:rPr>
              <a:t/>
            </a:r>
            <a:br>
              <a:rPr lang="de-DE" sz="2400" dirty="0" smtClean="0">
                <a:solidFill>
                  <a:schemeClr val="tx1"/>
                </a:solidFill>
              </a:rPr>
            </a:br>
            <a:endParaRPr lang="de-DE" sz="2400" dirty="0"/>
          </a:p>
          <a:p>
            <a:pPr marL="457200" indent="-457200">
              <a:buAutoNum type="arabicPeriod"/>
            </a:pPr>
            <a:r>
              <a:rPr lang="de-DE" sz="2400" dirty="0" err="1" smtClean="0">
                <a:solidFill>
                  <a:schemeClr val="tx1"/>
                </a:solidFill>
              </a:rPr>
              <a:t>Use</a:t>
            </a:r>
            <a:r>
              <a:rPr lang="de-DE" sz="2400" dirty="0" smtClean="0">
                <a:solidFill>
                  <a:schemeClr val="tx1"/>
                </a:solidFill>
              </a:rPr>
              <a:t> </a:t>
            </a:r>
            <a:r>
              <a:rPr lang="de-DE" sz="2400" dirty="0" err="1" smtClean="0">
                <a:solidFill>
                  <a:schemeClr val="tx1"/>
                </a:solidFill>
              </a:rPr>
              <a:t>multiprocessing</a:t>
            </a:r>
            <a:r>
              <a:rPr lang="de-DE" sz="2400" dirty="0" smtClean="0">
                <a:solidFill>
                  <a:schemeClr val="tx1"/>
                </a:solidFill>
              </a:rPr>
              <a:t> </a:t>
            </a:r>
            <a:r>
              <a:rPr lang="de-DE" sz="2400" dirty="0" err="1" smtClean="0">
                <a:solidFill>
                  <a:schemeClr val="tx1"/>
                </a:solidFill>
              </a:rPr>
              <a:t>to</a:t>
            </a:r>
            <a:r>
              <a:rPr lang="de-DE" sz="2400" dirty="0" smtClean="0">
                <a:solidFill>
                  <a:schemeClr val="tx1"/>
                </a:solidFill>
              </a:rPr>
              <a:t> </a:t>
            </a:r>
            <a:r>
              <a:rPr lang="de-DE" sz="2400" dirty="0" err="1" smtClean="0">
                <a:solidFill>
                  <a:schemeClr val="tx1"/>
                </a:solidFill>
              </a:rPr>
              <a:t>call</a:t>
            </a:r>
            <a:r>
              <a:rPr lang="de-DE" sz="2400" dirty="0" smtClean="0">
                <a:solidFill>
                  <a:schemeClr val="tx1"/>
                </a:solidFill>
              </a:rPr>
              <a:t> </a:t>
            </a:r>
            <a:r>
              <a:rPr lang="de-DE" sz="2400" dirty="0" err="1" smtClean="0">
                <a:solidFill>
                  <a:schemeClr val="tx1"/>
                </a:solidFill>
              </a:rPr>
              <a:t>one</a:t>
            </a:r>
            <a:r>
              <a:rPr lang="de-DE" sz="2400" dirty="0" smtClean="0">
                <a:solidFill>
                  <a:schemeClr val="tx1"/>
                </a:solidFill>
              </a:rPr>
              <a:t> </a:t>
            </a:r>
            <a:r>
              <a:rPr lang="de-DE" sz="2400" dirty="0" err="1" smtClean="0">
                <a:solidFill>
                  <a:schemeClr val="tx1"/>
                </a:solidFill>
              </a:rPr>
              <a:t>of</a:t>
            </a:r>
            <a:r>
              <a:rPr lang="de-DE" sz="2400" dirty="0" smtClean="0">
                <a:solidFill>
                  <a:schemeClr val="tx1"/>
                </a:solidFill>
              </a:rPr>
              <a:t> </a:t>
            </a:r>
            <a:r>
              <a:rPr lang="de-DE" sz="2400" dirty="0" err="1" smtClean="0">
                <a:solidFill>
                  <a:schemeClr val="tx1"/>
                </a:solidFill>
              </a:rPr>
              <a:t>the</a:t>
            </a:r>
            <a:r>
              <a:rPr lang="de-DE" sz="2400" dirty="0" smtClean="0">
                <a:solidFill>
                  <a:schemeClr val="tx1"/>
                </a:solidFill>
              </a:rPr>
              <a:t> </a:t>
            </a:r>
            <a:r>
              <a:rPr lang="de-DE" sz="2400" dirty="0" err="1" smtClean="0">
                <a:solidFill>
                  <a:schemeClr val="tx1"/>
                </a:solidFill>
              </a:rPr>
              <a:t>tools</a:t>
            </a:r>
            <a:r>
              <a:rPr lang="de-DE" sz="2400" dirty="0" smtClean="0">
                <a:solidFill>
                  <a:schemeClr val="tx1"/>
                </a:solidFill>
              </a:rPr>
              <a:t> </a:t>
            </a:r>
            <a:r>
              <a:rPr lang="de-DE" sz="2000" dirty="0" smtClean="0">
                <a:solidFill>
                  <a:schemeClr val="tx1"/>
                </a:solidFill>
              </a:rPr>
              <a:t>(</a:t>
            </a:r>
            <a:r>
              <a:rPr lang="de-DE" sz="2000" dirty="0" err="1" smtClean="0">
                <a:solidFill>
                  <a:schemeClr val="tx1"/>
                </a:solidFill>
              </a:rPr>
              <a:t>saying</a:t>
            </a:r>
            <a:r>
              <a:rPr lang="de-DE" sz="2000" dirty="0" smtClean="0">
                <a:solidFill>
                  <a:schemeClr val="tx1"/>
                </a:solidFill>
              </a:rPr>
              <a:t> --</a:t>
            </a:r>
            <a:r>
              <a:rPr lang="de-DE" sz="2000" dirty="0" err="1" smtClean="0">
                <a:solidFill>
                  <a:schemeClr val="tx1"/>
                </a:solidFill>
              </a:rPr>
              <a:t>use</a:t>
            </a:r>
            <a:r>
              <a:rPr lang="de-DE" sz="2000" dirty="0" smtClean="0">
                <a:solidFill>
                  <a:schemeClr val="tx1"/>
                </a:solidFill>
              </a:rPr>
              <a:t> </a:t>
            </a:r>
            <a:r>
              <a:rPr lang="de-DE" sz="2000" dirty="0" err="1" smtClean="0">
                <a:solidFill>
                  <a:schemeClr val="tx1"/>
                </a:solidFill>
              </a:rPr>
              <a:t>fimo</a:t>
            </a:r>
            <a:r>
              <a:rPr lang="de-DE" sz="2000" dirty="0" smtClean="0">
                <a:solidFill>
                  <a:schemeClr val="tx1"/>
                </a:solidFill>
              </a:rPr>
              <a:t> </a:t>
            </a:r>
            <a:r>
              <a:rPr lang="de-DE" sz="2000" dirty="0" err="1" smtClean="0">
                <a:solidFill>
                  <a:schemeClr val="tx1"/>
                </a:solidFill>
              </a:rPr>
              <a:t>or</a:t>
            </a:r>
            <a:r>
              <a:rPr lang="de-DE" sz="2000" dirty="0" smtClean="0">
                <a:solidFill>
                  <a:schemeClr val="tx1"/>
                </a:solidFill>
              </a:rPr>
              <a:t> --</a:t>
            </a:r>
            <a:r>
              <a:rPr lang="de-DE" sz="2000" dirty="0" err="1" smtClean="0">
                <a:solidFill>
                  <a:schemeClr val="tx1"/>
                </a:solidFill>
              </a:rPr>
              <a:t>use</a:t>
            </a:r>
            <a:r>
              <a:rPr lang="de-DE" sz="2000" dirty="0" smtClean="0">
                <a:solidFill>
                  <a:schemeClr val="tx1"/>
                </a:solidFill>
              </a:rPr>
              <a:t> </a:t>
            </a:r>
            <a:r>
              <a:rPr lang="de-DE" sz="2000" dirty="0" err="1" smtClean="0">
                <a:solidFill>
                  <a:schemeClr val="tx1"/>
                </a:solidFill>
              </a:rPr>
              <a:t>moods</a:t>
            </a:r>
            <a:r>
              <a:rPr lang="de-DE" sz="2000" dirty="0" smtClean="0">
                <a:solidFill>
                  <a:schemeClr val="tx1"/>
                </a:solidFill>
              </a:rPr>
              <a:t>), </a:t>
            </a:r>
            <a:r>
              <a:rPr lang="de-DE" sz="2400" dirty="0" err="1" smtClean="0">
                <a:solidFill>
                  <a:schemeClr val="tx1"/>
                </a:solidFill>
              </a:rPr>
              <a:t>write</a:t>
            </a:r>
            <a:r>
              <a:rPr lang="de-DE" sz="2400" dirty="0" smtClean="0">
                <a:solidFill>
                  <a:schemeClr val="tx1"/>
                </a:solidFill>
              </a:rPr>
              <a:t> </a:t>
            </a:r>
            <a:r>
              <a:rPr lang="de-DE" sz="2400" dirty="0" err="1" smtClean="0">
                <a:solidFill>
                  <a:schemeClr val="tx1"/>
                </a:solidFill>
              </a:rPr>
              <a:t>the</a:t>
            </a:r>
            <a:r>
              <a:rPr lang="de-DE" sz="2400" dirty="0" smtClean="0">
                <a:solidFill>
                  <a:schemeClr val="tx1"/>
                </a:solidFill>
              </a:rPr>
              <a:t> </a:t>
            </a:r>
            <a:r>
              <a:rPr lang="de-DE" sz="2400" dirty="0" err="1" smtClean="0">
                <a:solidFill>
                  <a:schemeClr val="tx1"/>
                </a:solidFill>
              </a:rPr>
              <a:t>output</a:t>
            </a:r>
            <a:r>
              <a:rPr lang="de-DE" sz="2400" dirty="0" smtClean="0">
                <a:solidFill>
                  <a:schemeClr val="tx1"/>
                </a:solidFill>
              </a:rPr>
              <a:t> </a:t>
            </a:r>
            <a:r>
              <a:rPr lang="de-DE" sz="2400" dirty="0" err="1" smtClean="0">
                <a:solidFill>
                  <a:schemeClr val="tx1"/>
                </a:solidFill>
              </a:rPr>
              <a:t>file</a:t>
            </a:r>
            <a:r>
              <a:rPr lang="de-DE" sz="2400" dirty="0" err="1" smtClean="0"/>
              <a:t>s</a:t>
            </a:r>
            <a:r>
              <a:rPr lang="de-DE" sz="2400" dirty="0" smtClean="0"/>
              <a:t> </a:t>
            </a:r>
            <a:r>
              <a:rPr lang="de-DE" sz="2400" dirty="0" err="1" smtClean="0"/>
              <a:t>and</a:t>
            </a:r>
            <a:r>
              <a:rPr lang="de-DE" sz="2400" dirty="0" smtClean="0"/>
              <a:t> clean </a:t>
            </a:r>
            <a:r>
              <a:rPr lang="de-DE" sz="2400" dirty="0" err="1" smtClean="0"/>
              <a:t>the</a:t>
            </a:r>
            <a:r>
              <a:rPr lang="de-DE" sz="2400" dirty="0" smtClean="0"/>
              <a:t> </a:t>
            </a:r>
            <a:r>
              <a:rPr lang="de-DE" sz="2400" dirty="0" err="1" smtClean="0"/>
              <a:t>directory</a:t>
            </a:r>
            <a:r>
              <a:rPr lang="de-DE" sz="2400" dirty="0" smtClean="0"/>
              <a:t> </a:t>
            </a:r>
            <a:r>
              <a:rPr lang="de-DE" sz="2000" dirty="0" smtClean="0"/>
              <a:t>(</a:t>
            </a:r>
            <a:r>
              <a:rPr lang="de-DE" sz="2000" dirty="0" err="1" smtClean="0"/>
              <a:t>choose</a:t>
            </a:r>
            <a:r>
              <a:rPr lang="de-DE" sz="2000" dirty="0" smtClean="0"/>
              <a:t> --clean [all, </a:t>
            </a:r>
            <a:r>
              <a:rPr lang="de-DE" sz="2000" dirty="0" err="1" smtClean="0"/>
              <a:t>nothing</a:t>
            </a:r>
            <a:r>
              <a:rPr lang="de-DE" sz="2000" dirty="0" smtClean="0"/>
              <a:t>, </a:t>
            </a:r>
            <a:r>
              <a:rPr lang="de-DE" sz="2000" dirty="0" err="1" smtClean="0"/>
              <a:t>cut_motifs</a:t>
            </a:r>
            <a:r>
              <a:rPr lang="de-DE" sz="2000" dirty="0" smtClean="0"/>
              <a:t>, </a:t>
            </a:r>
            <a:r>
              <a:rPr lang="de-DE" sz="2000" dirty="0" err="1" smtClean="0"/>
              <a:t>fimo_output</a:t>
            </a:r>
            <a:r>
              <a:rPr lang="de-DE" sz="2000" dirty="0" smtClean="0"/>
              <a:t>, </a:t>
            </a:r>
            <a:r>
              <a:rPr lang="de-DE" sz="2000" dirty="0" err="1" smtClean="0"/>
              <a:t>merge_output</a:t>
            </a:r>
            <a:r>
              <a:rPr lang="de-DE" sz="2000" dirty="0" smtClean="0"/>
              <a:t>, </a:t>
            </a:r>
            <a:r>
              <a:rPr lang="de-DE" sz="2000" dirty="0" err="1" smtClean="0"/>
              <a:t>moods_output</a:t>
            </a:r>
            <a:r>
              <a:rPr lang="de-DE" sz="2000" dirty="0" smtClean="0"/>
              <a:t>]) </a:t>
            </a:r>
            <a:endParaRPr lang="de-DE" sz="2000" dirty="0" smtClean="0">
              <a:solidFill>
                <a:schemeClr val="tx1"/>
              </a:solidFill>
            </a:endParaRPr>
          </a:p>
        </p:txBody>
      </p:sp>
    </p:spTree>
    <p:extLst>
      <p:ext uri="{BB962C8B-B14F-4D97-AF65-F5344CB8AC3E}">
        <p14:creationId xmlns:p14="http://schemas.microsoft.com/office/powerpoint/2010/main" val="165466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FIMO</a:t>
            </a:r>
            <a:endParaRPr lang="de-D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257" y="836712"/>
            <a:ext cx="7013143" cy="558581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836712"/>
            <a:ext cx="8784976" cy="5585812"/>
          </a:xfrm>
          <a:prstGeom prst="rect">
            <a:avLst/>
          </a:prstGeom>
        </p:spPr>
      </p:pic>
      <p:sp>
        <p:nvSpPr>
          <p:cNvPr id="5" name="TextBox 4"/>
          <p:cNvSpPr txBox="1"/>
          <p:nvPr/>
        </p:nvSpPr>
        <p:spPr>
          <a:xfrm>
            <a:off x="4283968" y="2433082"/>
            <a:ext cx="4752528" cy="707886"/>
          </a:xfrm>
          <a:prstGeom prst="rect">
            <a:avLst/>
          </a:prstGeom>
          <a:solidFill>
            <a:schemeClr val="bg1"/>
          </a:solidFill>
          <a:ln w="19050">
            <a:solidFill>
              <a:schemeClr val="accent1">
                <a:lumMod val="75000"/>
              </a:schemeClr>
            </a:solidFill>
          </a:ln>
          <a:effectLst>
            <a:outerShdw blurRad="50800" dist="38100" dir="5400000" algn="t" rotWithShape="0">
              <a:prstClr val="black">
                <a:alpha val="40000"/>
              </a:prstClr>
            </a:outerShdw>
          </a:effectLst>
        </p:spPr>
        <p:txBody>
          <a:bodyPr wrap="square" rtlCol="0">
            <a:spAutoFit/>
          </a:bodyPr>
          <a:lstStyle/>
          <a:p>
            <a:r>
              <a:rPr lang="fr-FR" sz="2000" b="1" dirty="0"/>
              <a:t>Usage:</a:t>
            </a:r>
          </a:p>
          <a:p>
            <a:r>
              <a:rPr lang="fr-FR" sz="2000" dirty="0" err="1"/>
              <a:t>fimo</a:t>
            </a:r>
            <a:r>
              <a:rPr lang="fr-FR" sz="2000" dirty="0"/>
              <a:t> [options] &lt;motifs&gt; </a:t>
            </a:r>
            <a:r>
              <a:rPr lang="fr-FR" sz="2000" dirty="0" smtClean="0"/>
              <a:t>&lt;</a:t>
            </a:r>
            <a:r>
              <a:rPr lang="fr-FR" sz="2000" dirty="0" err="1" smtClean="0"/>
              <a:t>dna_sequence</a:t>
            </a:r>
            <a:r>
              <a:rPr lang="fr-FR" sz="2000" dirty="0" smtClean="0"/>
              <a:t>&gt; </a:t>
            </a:r>
            <a:endParaRPr lang="fr-FR" sz="2000" dirty="0"/>
          </a:p>
        </p:txBody>
      </p:sp>
      <p:sp>
        <p:nvSpPr>
          <p:cNvPr id="6" name="TextBox 5"/>
          <p:cNvSpPr txBox="1"/>
          <p:nvPr/>
        </p:nvSpPr>
        <p:spPr>
          <a:xfrm>
            <a:off x="4283968" y="1568986"/>
            <a:ext cx="4752528" cy="707886"/>
          </a:xfrm>
          <a:prstGeom prst="rect">
            <a:avLst/>
          </a:prstGeom>
          <a:solidFill>
            <a:schemeClr val="bg1"/>
          </a:solidFill>
          <a:ln w="19050">
            <a:solidFill>
              <a:schemeClr val="accent1">
                <a:lumMod val="75000"/>
              </a:schemeClr>
            </a:solidFill>
          </a:ln>
          <a:effectLst>
            <a:outerShdw blurRad="50800" dist="38100" dir="5400000" algn="t" rotWithShape="0">
              <a:prstClr val="black">
                <a:alpha val="40000"/>
              </a:prstClr>
            </a:outerShdw>
          </a:effectLst>
        </p:spPr>
        <p:txBody>
          <a:bodyPr wrap="square" rtlCol="0">
            <a:spAutoFit/>
          </a:bodyPr>
          <a:lstStyle/>
          <a:p>
            <a:r>
              <a:rPr lang="fr-FR" sz="2000" b="1" dirty="0" err="1" smtClean="0"/>
              <a:t>Pass</a:t>
            </a:r>
            <a:r>
              <a:rPr lang="fr-FR" sz="2000" b="1" dirty="0" smtClean="0"/>
              <a:t> options </a:t>
            </a:r>
            <a:r>
              <a:rPr lang="fr-FR" sz="2000" b="1" dirty="0" err="1"/>
              <a:t>from</a:t>
            </a:r>
            <a:r>
              <a:rPr lang="fr-FR" sz="2000" b="1" dirty="0"/>
              <a:t> TFBS scan </a:t>
            </a:r>
            <a:r>
              <a:rPr lang="fr-FR" sz="2000" b="1" dirty="0" smtClean="0"/>
              <a:t>to FIMO:</a:t>
            </a:r>
            <a:endParaRPr lang="fr-FR" sz="2000" b="1" dirty="0"/>
          </a:p>
          <a:p>
            <a:r>
              <a:rPr lang="de-DE" sz="2000" dirty="0"/>
              <a:t>-- </a:t>
            </a:r>
            <a:r>
              <a:rPr lang="de-DE" sz="2000" dirty="0" err="1"/>
              <a:t>fimo</a:t>
            </a:r>
            <a:r>
              <a:rPr lang="de-DE" sz="2000" dirty="0"/>
              <a:t> „--</a:t>
            </a:r>
            <a:r>
              <a:rPr lang="de-DE" sz="2000" dirty="0" err="1"/>
              <a:t>norc</a:t>
            </a:r>
            <a:r>
              <a:rPr lang="de-DE" sz="2000" dirty="0"/>
              <a:t>“ </a:t>
            </a:r>
            <a:endParaRPr lang="en-US" sz="2000" dirty="0"/>
          </a:p>
        </p:txBody>
      </p:sp>
      <p:sp>
        <p:nvSpPr>
          <p:cNvPr id="8" name="Down Arrow 7"/>
          <p:cNvSpPr/>
          <p:nvPr/>
        </p:nvSpPr>
        <p:spPr>
          <a:xfrm>
            <a:off x="5413238" y="2270775"/>
            <a:ext cx="337182" cy="516250"/>
          </a:xfrm>
          <a:prstGeom prst="downArrow">
            <a:avLst>
              <a:gd name="adj1" fmla="val 35299"/>
              <a:gd name="adj2" fmla="val 552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0324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FIMO Output</a:t>
            </a:r>
            <a:endParaRPr lang="de-DE"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880433"/>
            <a:ext cx="7344801" cy="557290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8228"/>
          <a:stretch/>
        </p:blipFill>
        <p:spPr>
          <a:xfrm>
            <a:off x="3626314" y="870907"/>
            <a:ext cx="5517686" cy="5582429"/>
          </a:xfrm>
          <a:prstGeom prst="rect">
            <a:avLst/>
          </a:prstGeom>
        </p:spPr>
      </p:pic>
      <p:sp>
        <p:nvSpPr>
          <p:cNvPr id="7" name="Right Arrow 6"/>
          <p:cNvSpPr/>
          <p:nvPr/>
        </p:nvSpPr>
        <p:spPr>
          <a:xfrm>
            <a:off x="2411760" y="3666884"/>
            <a:ext cx="1584176" cy="3381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3068960"/>
            <a:ext cx="3924848" cy="2991268"/>
          </a:xfrm>
          <a:prstGeom prst="rect">
            <a:avLst/>
          </a:prstGeom>
        </p:spPr>
      </p:pic>
      <p:cxnSp>
        <p:nvCxnSpPr>
          <p:cNvPr id="10" name="Straight Connector 9"/>
          <p:cNvCxnSpPr/>
          <p:nvPr/>
        </p:nvCxnSpPr>
        <p:spPr>
          <a:xfrm>
            <a:off x="611560" y="1772816"/>
            <a:ext cx="2736304"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4426" y="3626806"/>
            <a:ext cx="1886213" cy="438211"/>
          </a:xfrm>
          <a:prstGeom prst="rect">
            <a:avLst/>
          </a:prstGeom>
        </p:spPr>
      </p:pic>
      <p:cxnSp>
        <p:nvCxnSpPr>
          <p:cNvPr id="15" name="Straight Connector 14"/>
          <p:cNvCxnSpPr/>
          <p:nvPr/>
        </p:nvCxnSpPr>
        <p:spPr>
          <a:xfrm>
            <a:off x="4226880" y="1754598"/>
            <a:ext cx="2158277"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8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MOODS Output</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14" y="980728"/>
            <a:ext cx="8745171" cy="165758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733" b="28694"/>
          <a:stretch/>
        </p:blipFill>
        <p:spPr>
          <a:xfrm>
            <a:off x="1404730" y="2561253"/>
            <a:ext cx="5890678" cy="3820075"/>
          </a:xfrm>
          <a:prstGeom prst="rect">
            <a:avLst/>
          </a:prstGeom>
        </p:spPr>
      </p:pic>
    </p:spTree>
    <p:extLst>
      <p:ext uri="{BB962C8B-B14F-4D97-AF65-F5344CB8AC3E}">
        <p14:creationId xmlns:p14="http://schemas.microsoft.com/office/powerpoint/2010/main" val="53440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smtClean="0"/>
              <a:t>Convert</a:t>
            </a:r>
            <a:r>
              <a:rPr lang="de-DE" dirty="0" smtClean="0"/>
              <a:t> Input </a:t>
            </a:r>
            <a:r>
              <a:rPr lang="de-DE" dirty="0" err="1" smtClean="0"/>
              <a:t>Motifs</a:t>
            </a:r>
            <a:endParaRPr lang="de-DE" dirty="0"/>
          </a:p>
        </p:txBody>
      </p:sp>
      <p:sp>
        <p:nvSpPr>
          <p:cNvPr id="4" name="TextBox 3"/>
          <p:cNvSpPr txBox="1"/>
          <p:nvPr/>
        </p:nvSpPr>
        <p:spPr>
          <a:xfrm>
            <a:off x="1115616" y="1196752"/>
            <a:ext cx="2016224"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2400" b="1" dirty="0" smtClean="0">
                <a:solidFill>
                  <a:schemeClr val="tx1"/>
                </a:solidFill>
              </a:rPr>
              <a:t>FIMO</a:t>
            </a:r>
          </a:p>
          <a:p>
            <a:pPr algn="ctr"/>
            <a:r>
              <a:rPr lang="de-DE" sz="2400" dirty="0" err="1" smtClean="0"/>
              <a:t>motif.meme</a:t>
            </a:r>
            <a:endParaRPr lang="de-DE" sz="2400" dirty="0" smtClean="0">
              <a:solidFill>
                <a:schemeClr val="tx1"/>
              </a:solidFill>
            </a:endParaRPr>
          </a:p>
        </p:txBody>
      </p:sp>
      <p:sp>
        <p:nvSpPr>
          <p:cNvPr id="5" name="TextBox 4"/>
          <p:cNvSpPr txBox="1"/>
          <p:nvPr/>
        </p:nvSpPr>
        <p:spPr>
          <a:xfrm>
            <a:off x="6012160" y="1196752"/>
            <a:ext cx="1656184"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de-DE" sz="2400" b="1" dirty="0" smtClean="0">
                <a:solidFill>
                  <a:schemeClr val="tx1"/>
                </a:solidFill>
              </a:rPr>
              <a:t>MOODS</a:t>
            </a:r>
          </a:p>
          <a:p>
            <a:pPr algn="ctr"/>
            <a:r>
              <a:rPr lang="de-DE" sz="2400" dirty="0" err="1" smtClean="0"/>
              <a:t>motif.pfm</a:t>
            </a:r>
            <a:endParaRPr lang="de-DE" sz="2400" dirty="0" smtClean="0">
              <a:solidFill>
                <a:schemeClr val="tx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2348880"/>
            <a:ext cx="3263048" cy="330217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2924944"/>
            <a:ext cx="4044211" cy="1310689"/>
          </a:xfrm>
          <a:prstGeom prst="rect">
            <a:avLst/>
          </a:prstGeom>
        </p:spPr>
      </p:pic>
      <p:sp>
        <p:nvSpPr>
          <p:cNvPr id="8" name="Left Arrow 7"/>
          <p:cNvSpPr/>
          <p:nvPr/>
        </p:nvSpPr>
        <p:spPr>
          <a:xfrm>
            <a:off x="2483768" y="2708920"/>
            <a:ext cx="2553331" cy="1080120"/>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ight Arrow 8"/>
          <p:cNvSpPr/>
          <p:nvPr/>
        </p:nvSpPr>
        <p:spPr>
          <a:xfrm>
            <a:off x="3059832" y="3933056"/>
            <a:ext cx="2520280" cy="10801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Box 9"/>
          <p:cNvSpPr txBox="1"/>
          <p:nvPr/>
        </p:nvSpPr>
        <p:spPr>
          <a:xfrm>
            <a:off x="2843808" y="3038138"/>
            <a:ext cx="2160240" cy="400110"/>
          </a:xfrm>
          <a:prstGeom prst="rect">
            <a:avLst/>
          </a:prstGeom>
          <a:noFill/>
        </p:spPr>
        <p:txBody>
          <a:bodyPr wrap="square" rtlCol="0">
            <a:spAutoFit/>
          </a:bodyPr>
          <a:lstStyle/>
          <a:p>
            <a:r>
              <a:rPr lang="de-DE" sz="2000" dirty="0"/>
              <a:t>j</a:t>
            </a:r>
            <a:r>
              <a:rPr lang="de-DE" sz="2000" dirty="0" smtClean="0">
                <a:solidFill>
                  <a:schemeClr val="tx1"/>
                </a:solidFill>
              </a:rPr>
              <a:t>aspar2meme -</a:t>
            </a:r>
            <a:r>
              <a:rPr lang="de-DE" sz="2000" dirty="0" err="1" smtClean="0">
                <a:solidFill>
                  <a:schemeClr val="tx1"/>
                </a:solidFill>
              </a:rPr>
              <a:t>pfm</a:t>
            </a:r>
            <a:endParaRPr lang="de-DE" sz="2000" dirty="0" smtClean="0">
              <a:solidFill>
                <a:schemeClr val="tx1"/>
              </a:solidFill>
            </a:endParaRPr>
          </a:p>
        </p:txBody>
      </p:sp>
      <p:sp>
        <p:nvSpPr>
          <p:cNvPr id="11" name="TextBox 10"/>
          <p:cNvSpPr txBox="1"/>
          <p:nvPr/>
        </p:nvSpPr>
        <p:spPr>
          <a:xfrm>
            <a:off x="2956912" y="4266455"/>
            <a:ext cx="2714156" cy="400110"/>
          </a:xfrm>
          <a:prstGeom prst="rect">
            <a:avLst/>
          </a:prstGeom>
          <a:noFill/>
        </p:spPr>
        <p:txBody>
          <a:bodyPr wrap="square" rtlCol="0">
            <a:spAutoFit/>
          </a:bodyPr>
          <a:lstStyle/>
          <a:p>
            <a:r>
              <a:rPr lang="de-DE" sz="2000" dirty="0" err="1"/>
              <a:t>c</a:t>
            </a:r>
            <a:r>
              <a:rPr lang="de-DE" sz="2000" dirty="0" err="1" smtClean="0">
                <a:solidFill>
                  <a:schemeClr val="tx1"/>
                </a:solidFill>
              </a:rPr>
              <a:t>onvert</a:t>
            </a:r>
            <a:r>
              <a:rPr lang="de-DE" sz="2000" dirty="0" err="1" smtClean="0"/>
              <a:t>_meme_to_pfm</a:t>
            </a:r>
            <a:endParaRPr lang="de-DE" sz="2000" dirty="0" smtClean="0">
              <a:solidFill>
                <a:schemeClr val="tx1"/>
              </a:solidFill>
            </a:endParaRPr>
          </a:p>
        </p:txBody>
      </p:sp>
      <mc:AlternateContent xmlns:mc="http://schemas.openxmlformats.org/markup-compatibility/2006" xmlns:a14="http://schemas.microsoft.com/office/drawing/2010/main">
        <mc:Choice Requires="a14">
          <p:sp>
            <p:nvSpPr>
              <p:cNvPr id="12" name="TextBox 11"/>
              <p:cNvSpPr txBox="1"/>
              <p:nvPr/>
            </p:nvSpPr>
            <p:spPr>
              <a:xfrm>
                <a:off x="5333965" y="4869160"/>
                <a:ext cx="3774539" cy="700769"/>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000" b="0" i="1" smtClean="0">
                          <a:solidFill>
                            <a:schemeClr val="tx1"/>
                          </a:solidFill>
                          <a:latin typeface="Cambria Math"/>
                        </a:rPr>
                        <m:t>𝑓𝑟𝑒𝑞𝑢𝑒𝑛𝑐𝑦</m:t>
                      </m:r>
                      <m:r>
                        <a:rPr lang="de-DE" sz="2000" b="0" i="1" smtClean="0">
                          <a:solidFill>
                            <a:schemeClr val="tx1"/>
                          </a:solidFill>
                          <a:latin typeface="Cambria Math"/>
                        </a:rPr>
                        <m:t> </m:t>
                      </m:r>
                      <m:r>
                        <a:rPr lang="de-DE" sz="2000" b="0" i="1" smtClean="0">
                          <a:solidFill>
                            <a:schemeClr val="tx1"/>
                          </a:solidFill>
                          <a:latin typeface="Cambria Math"/>
                        </a:rPr>
                        <m:t>𝑐𝑜𝑢𝑛𝑡</m:t>
                      </m:r>
                      <m:r>
                        <a:rPr lang="de-DE" sz="2000" b="0" i="1" smtClean="0">
                          <a:solidFill>
                            <a:schemeClr val="tx1"/>
                          </a:solidFill>
                          <a:latin typeface="Cambria Math"/>
                        </a:rPr>
                        <m:t>=</m:t>
                      </m:r>
                      <m:sSub>
                        <m:sSubPr>
                          <m:ctrlPr>
                            <a:rPr lang="de-DE" sz="2000" b="0" i="1" smtClean="0">
                              <a:solidFill>
                                <a:schemeClr val="tx1"/>
                              </a:solidFill>
                              <a:latin typeface="Cambria Math"/>
                            </a:rPr>
                          </m:ctrlPr>
                        </m:sSubPr>
                        <m:e>
                          <m:r>
                            <a:rPr lang="de-DE" sz="2000" b="0" i="1" smtClean="0">
                              <a:solidFill>
                                <a:schemeClr val="tx1"/>
                              </a:solidFill>
                              <a:latin typeface="Cambria Math"/>
                            </a:rPr>
                            <m:t>𝑥</m:t>
                          </m:r>
                        </m:e>
                        <m:sub>
                          <m:r>
                            <a:rPr lang="de-DE" sz="2000" b="0" i="1" smtClean="0">
                              <a:solidFill>
                                <a:schemeClr val="tx1"/>
                              </a:solidFill>
                              <a:latin typeface="Cambria Math"/>
                            </a:rPr>
                            <m:t>𝑚𝑒𝑚𝑒</m:t>
                          </m:r>
                        </m:sub>
                      </m:sSub>
                      <m:r>
                        <a:rPr lang="de-DE" sz="2000" b="0" i="1" smtClean="0">
                          <a:solidFill>
                            <a:schemeClr val="tx1"/>
                          </a:solidFill>
                          <a:latin typeface="Cambria Math"/>
                        </a:rPr>
                        <m:t> ∗</m:t>
                      </m:r>
                      <m:r>
                        <a:rPr lang="de-DE" sz="2000" b="0" i="1" smtClean="0">
                          <a:solidFill>
                            <a:schemeClr val="tx1"/>
                          </a:solidFill>
                          <a:latin typeface="Cambria Math"/>
                        </a:rPr>
                        <m:t>𝑛𝑠𝑖𝑡𝑒</m:t>
                      </m:r>
                      <m:sSub>
                        <m:sSubPr>
                          <m:ctrlPr>
                            <a:rPr lang="de-DE" sz="2000" b="0" i="1" smtClean="0">
                              <a:solidFill>
                                <a:schemeClr val="tx1"/>
                              </a:solidFill>
                              <a:latin typeface="Cambria Math"/>
                            </a:rPr>
                          </m:ctrlPr>
                        </m:sSubPr>
                        <m:e>
                          <m:r>
                            <a:rPr lang="de-DE" sz="2000" b="0" i="1" smtClean="0">
                              <a:solidFill>
                                <a:schemeClr val="tx1"/>
                              </a:solidFill>
                              <a:latin typeface="Cambria Math"/>
                            </a:rPr>
                            <m:t>𝑠</m:t>
                          </m:r>
                        </m:e>
                        <m:sub>
                          <m:r>
                            <a:rPr lang="de-DE" sz="2000" b="0" i="1" smtClean="0">
                              <a:solidFill>
                                <a:schemeClr val="tx1"/>
                              </a:solidFill>
                              <a:latin typeface="Cambria Math"/>
                            </a:rPr>
                            <m:t>𝑚𝑒𝑚𝑒</m:t>
                          </m:r>
                        </m:sub>
                      </m:sSub>
                      <m:r>
                        <a:rPr lang="de-DE" sz="2000" b="0" i="1" smtClean="0">
                          <a:solidFill>
                            <a:schemeClr val="tx1"/>
                          </a:solidFill>
                          <a:latin typeface="Cambria Math"/>
                        </a:rPr>
                        <m:t> </m:t>
                      </m:r>
                    </m:oMath>
                  </m:oMathPara>
                </a14:m>
                <a:endParaRPr lang="de-DE" sz="2000" dirty="0" smtClean="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333965" y="4869160"/>
                <a:ext cx="3774539" cy="700769"/>
              </a:xfrm>
              <a:prstGeom prst="rect">
                <a:avLst/>
              </a:prstGeom>
              <a:blipFill rotWithShape="1">
                <a:blip r:embed="rId5"/>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42726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TFBS Scan Output IGV</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836712"/>
            <a:ext cx="8172400" cy="564677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5085" y="3468961"/>
            <a:ext cx="1305107" cy="48584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3808" y="3002171"/>
            <a:ext cx="1286055" cy="466790"/>
          </a:xfrm>
          <a:prstGeom prst="rect">
            <a:avLst/>
          </a:prstGeom>
        </p:spPr>
      </p:pic>
      <p:cxnSp>
        <p:nvCxnSpPr>
          <p:cNvPr id="15" name="Straight Connector 14"/>
          <p:cNvCxnSpPr/>
          <p:nvPr/>
        </p:nvCxnSpPr>
        <p:spPr>
          <a:xfrm>
            <a:off x="2843808" y="3468961"/>
            <a:ext cx="936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04048" y="3983111"/>
            <a:ext cx="93610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419872" y="4407495"/>
            <a:ext cx="2448272" cy="461665"/>
          </a:xfrm>
          <a:prstGeom prst="rect">
            <a:avLst/>
          </a:prstGeom>
          <a:noFill/>
        </p:spPr>
        <p:txBody>
          <a:bodyPr wrap="square" rtlCol="0">
            <a:spAutoFit/>
          </a:bodyPr>
          <a:lstStyle/>
          <a:p>
            <a:r>
              <a:rPr lang="de-DE" sz="2400" b="1" dirty="0" smtClean="0">
                <a:solidFill>
                  <a:schemeClr val="tx1"/>
                </a:solidFill>
              </a:rPr>
              <a:t>11.604 &gt; 11.1683</a:t>
            </a:r>
          </a:p>
        </p:txBody>
      </p:sp>
      <p:cxnSp>
        <p:nvCxnSpPr>
          <p:cNvPr id="19" name="Straight Connector 18"/>
          <p:cNvCxnSpPr/>
          <p:nvPr/>
        </p:nvCxnSpPr>
        <p:spPr>
          <a:xfrm>
            <a:off x="5076056" y="3235566"/>
            <a:ext cx="1296144" cy="1171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95085" y="3235566"/>
            <a:ext cx="1233099" cy="105753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16342" y="5085184"/>
            <a:ext cx="2551802" cy="461665"/>
          </a:xfrm>
          <a:prstGeom prst="rect">
            <a:avLst/>
          </a:prstGeom>
          <a:noFill/>
        </p:spPr>
        <p:txBody>
          <a:bodyPr wrap="square" rtlCol="0">
            <a:spAutoFit/>
          </a:bodyPr>
          <a:lstStyle/>
          <a:p>
            <a:r>
              <a:rPr lang="de-DE" sz="2400" b="1" dirty="0" smtClean="0">
                <a:solidFill>
                  <a:srgbClr val="C00000"/>
                </a:solidFill>
              </a:rPr>
              <a:t>--</a:t>
            </a:r>
            <a:r>
              <a:rPr lang="de-DE" sz="2400" b="1" dirty="0" err="1" smtClean="0">
                <a:solidFill>
                  <a:srgbClr val="C00000"/>
                </a:solidFill>
              </a:rPr>
              <a:t>resolve</a:t>
            </a:r>
            <a:r>
              <a:rPr lang="de-DE" sz="2400" b="1" dirty="0" err="1">
                <a:solidFill>
                  <a:srgbClr val="C00000"/>
                </a:solidFill>
              </a:rPr>
              <a:t>_</a:t>
            </a:r>
            <a:r>
              <a:rPr lang="de-DE" sz="2400" b="1" dirty="0" err="1" smtClean="0">
                <a:solidFill>
                  <a:srgbClr val="C00000"/>
                </a:solidFill>
              </a:rPr>
              <a:t>overlaps</a:t>
            </a:r>
            <a:endParaRPr lang="de-DE" sz="2400" b="1" dirty="0" smtClean="0">
              <a:solidFill>
                <a:srgbClr val="C00000"/>
              </a:solidFill>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44" y="764704"/>
            <a:ext cx="8172400" cy="5764453"/>
          </a:xfrm>
          <a:prstGeom prst="rect">
            <a:avLst/>
          </a:prstGeom>
        </p:spPr>
      </p:pic>
    </p:spTree>
    <p:extLst>
      <p:ext uri="{BB962C8B-B14F-4D97-AF65-F5344CB8AC3E}">
        <p14:creationId xmlns:p14="http://schemas.microsoft.com/office/powerpoint/2010/main" val="281986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smtClean="0"/>
              <a:t>Customize</a:t>
            </a:r>
            <a:r>
              <a:rPr lang="de-DE" dirty="0" smtClean="0"/>
              <a:t> TFBS Scan</a:t>
            </a:r>
            <a:endParaRPr lang="de-DE" dirty="0"/>
          </a:p>
        </p:txBody>
      </p:sp>
      <p:sp>
        <p:nvSpPr>
          <p:cNvPr id="3" name="TextBox 2"/>
          <p:cNvSpPr txBox="1"/>
          <p:nvPr/>
        </p:nvSpPr>
        <p:spPr>
          <a:xfrm>
            <a:off x="395536" y="1404059"/>
            <a:ext cx="8424936" cy="4708981"/>
          </a:xfrm>
          <a:prstGeom prst="rect">
            <a:avLst/>
          </a:prstGeom>
          <a:noFill/>
        </p:spPr>
        <p:txBody>
          <a:bodyPr wrap="square" rtlCol="0">
            <a:spAutoFit/>
          </a:bodyPr>
          <a:lstStyle/>
          <a:p>
            <a:r>
              <a:rPr lang="de-DE" sz="2000" b="1" dirty="0" smtClean="0"/>
              <a:t>-o [dir]</a:t>
            </a:r>
            <a:r>
              <a:rPr lang="de-DE" sz="2000" dirty="0" smtClean="0"/>
              <a:t>:</a:t>
            </a:r>
            <a:r>
              <a:rPr lang="de-DE" sz="2000" b="1" dirty="0" smtClean="0"/>
              <a:t> </a:t>
            </a:r>
            <a:r>
              <a:rPr lang="de-DE" sz="2000" dirty="0" err="1" smtClean="0"/>
              <a:t>choose</a:t>
            </a:r>
            <a:r>
              <a:rPr lang="de-DE" sz="2000" dirty="0" smtClean="0"/>
              <a:t> </a:t>
            </a:r>
            <a:r>
              <a:rPr lang="de-DE" sz="2000" dirty="0" err="1" smtClean="0"/>
              <a:t>the</a:t>
            </a:r>
            <a:r>
              <a:rPr lang="de-DE" sz="2000" dirty="0" smtClean="0"/>
              <a:t> </a:t>
            </a:r>
            <a:r>
              <a:rPr lang="de-DE" sz="2000" dirty="0" err="1" smtClean="0"/>
              <a:t>output</a:t>
            </a:r>
            <a:r>
              <a:rPr lang="de-DE" sz="2000" dirty="0" smtClean="0"/>
              <a:t> </a:t>
            </a:r>
            <a:r>
              <a:rPr lang="de-DE" sz="2000" dirty="0" err="1" smtClean="0"/>
              <a:t>directory</a:t>
            </a:r>
            <a:endParaRPr lang="de-DE" sz="2000" dirty="0" smtClean="0"/>
          </a:p>
          <a:p>
            <a:r>
              <a:rPr lang="de-DE" sz="2000" b="1" dirty="0" smtClean="0">
                <a:solidFill>
                  <a:schemeClr val="tx1"/>
                </a:solidFill>
              </a:rPr>
              <a:t>-b [</a:t>
            </a:r>
            <a:r>
              <a:rPr lang="de-DE" sz="2000" b="1" dirty="0" err="1" smtClean="0">
                <a:solidFill>
                  <a:schemeClr val="tx1"/>
                </a:solidFill>
              </a:rPr>
              <a:t>file</a:t>
            </a:r>
            <a:r>
              <a:rPr lang="de-DE" sz="2000" b="1" dirty="0" smtClean="0">
                <a:solidFill>
                  <a:schemeClr val="tx1"/>
                </a:solidFill>
              </a:rPr>
              <a:t>]</a:t>
            </a:r>
            <a:r>
              <a:rPr lang="de-DE" sz="2000" dirty="0" smtClean="0">
                <a:solidFill>
                  <a:schemeClr val="tx1"/>
                </a:solidFill>
              </a:rPr>
              <a:t>: .</a:t>
            </a:r>
            <a:r>
              <a:rPr lang="de-DE" sz="2000" dirty="0" err="1" smtClean="0">
                <a:solidFill>
                  <a:schemeClr val="tx1"/>
                </a:solidFill>
              </a:rPr>
              <a:t>bed</a:t>
            </a:r>
            <a:r>
              <a:rPr lang="de-DE" sz="2000" dirty="0" smtClean="0">
                <a:solidFill>
                  <a:schemeClr val="tx1"/>
                </a:solidFill>
              </a:rPr>
              <a:t> </a:t>
            </a:r>
            <a:r>
              <a:rPr lang="de-DE" sz="2000" dirty="0" err="1" smtClean="0">
                <a:solidFill>
                  <a:schemeClr val="tx1"/>
                </a:solidFill>
              </a:rPr>
              <a:t>file</a:t>
            </a:r>
            <a:r>
              <a:rPr lang="de-DE" sz="2000" dirty="0" smtClean="0">
                <a:solidFill>
                  <a:schemeClr val="tx1"/>
                </a:solidFill>
              </a:rPr>
              <a:t> </a:t>
            </a:r>
            <a:r>
              <a:rPr lang="de-DE" sz="2000" dirty="0" err="1" smtClean="0">
                <a:solidFill>
                  <a:schemeClr val="tx1"/>
                </a:solidFill>
              </a:rPr>
              <a:t>with</a:t>
            </a:r>
            <a:r>
              <a:rPr lang="de-DE" sz="2000" dirty="0" smtClean="0">
                <a:solidFill>
                  <a:schemeClr val="tx1"/>
                </a:solidFill>
              </a:rPr>
              <a:t> </a:t>
            </a:r>
            <a:r>
              <a:rPr lang="de-DE" sz="2000" dirty="0" err="1" smtClean="0">
                <a:solidFill>
                  <a:schemeClr val="tx1"/>
                </a:solidFill>
              </a:rPr>
              <a:t>peaks</a:t>
            </a:r>
            <a:endParaRPr lang="de-DE" sz="2000" dirty="0" smtClean="0">
              <a:solidFill>
                <a:schemeClr val="tx1"/>
              </a:solidFill>
            </a:endParaRPr>
          </a:p>
          <a:p>
            <a:r>
              <a:rPr lang="de-DE" sz="2000" b="1" dirty="0" smtClean="0"/>
              <a:t>--</a:t>
            </a:r>
            <a:r>
              <a:rPr lang="de-DE" sz="2000" b="1" dirty="0" err="1" smtClean="0"/>
              <a:t>use</a:t>
            </a:r>
            <a:r>
              <a:rPr lang="de-DE" sz="2000" b="1" dirty="0" smtClean="0"/>
              <a:t> [</a:t>
            </a:r>
            <a:r>
              <a:rPr lang="de-DE" sz="2000" b="1" dirty="0" err="1" smtClean="0"/>
              <a:t>fimo</a:t>
            </a:r>
            <a:r>
              <a:rPr lang="de-DE" sz="2000" b="1" dirty="0" smtClean="0"/>
              <a:t>/</a:t>
            </a:r>
            <a:r>
              <a:rPr lang="de-DE" sz="2000" b="1" dirty="0" err="1" smtClean="0"/>
              <a:t>moods</a:t>
            </a:r>
            <a:r>
              <a:rPr lang="de-DE" sz="2000" b="1" dirty="0" smtClean="0"/>
              <a:t>]</a:t>
            </a:r>
            <a:r>
              <a:rPr lang="de-DE" sz="2000" dirty="0" smtClean="0"/>
              <a:t>:</a:t>
            </a:r>
            <a:r>
              <a:rPr lang="de-DE" sz="2000" b="1" dirty="0" smtClean="0"/>
              <a:t> </a:t>
            </a:r>
            <a:r>
              <a:rPr lang="de-DE" sz="2000" dirty="0" err="1" smtClean="0"/>
              <a:t>choose</a:t>
            </a:r>
            <a:r>
              <a:rPr lang="de-DE" sz="2000" dirty="0" smtClean="0"/>
              <a:t> </a:t>
            </a:r>
            <a:r>
              <a:rPr lang="de-DE" sz="2000" dirty="0" err="1" smtClean="0"/>
              <a:t>the</a:t>
            </a:r>
            <a:r>
              <a:rPr lang="de-DE" sz="2000" dirty="0" smtClean="0"/>
              <a:t> </a:t>
            </a:r>
            <a:r>
              <a:rPr lang="de-DE" sz="2000" dirty="0" err="1" smtClean="0"/>
              <a:t>tool</a:t>
            </a:r>
            <a:r>
              <a:rPr lang="de-DE" sz="2000" dirty="0" smtClean="0"/>
              <a:t> </a:t>
            </a:r>
            <a:r>
              <a:rPr lang="de-DE" sz="2000" dirty="0" err="1" smtClean="0"/>
              <a:t>to</a:t>
            </a:r>
            <a:r>
              <a:rPr lang="de-DE" sz="2000" dirty="0" smtClean="0"/>
              <a:t> </a:t>
            </a:r>
            <a:r>
              <a:rPr lang="de-DE" sz="2000" dirty="0" err="1" smtClean="0"/>
              <a:t>use</a:t>
            </a:r>
            <a:r>
              <a:rPr lang="de-DE" sz="2000" dirty="0" smtClean="0"/>
              <a:t> (</a:t>
            </a:r>
            <a:r>
              <a:rPr lang="de-DE" sz="2000" dirty="0" err="1" smtClean="0"/>
              <a:t>by</a:t>
            </a:r>
            <a:r>
              <a:rPr lang="de-DE" sz="2000" dirty="0" smtClean="0"/>
              <a:t> </a:t>
            </a:r>
            <a:r>
              <a:rPr lang="de-DE" sz="2000" dirty="0" err="1" smtClean="0"/>
              <a:t>default</a:t>
            </a:r>
            <a:r>
              <a:rPr lang="de-DE" sz="2000" dirty="0" smtClean="0"/>
              <a:t> </a:t>
            </a:r>
            <a:r>
              <a:rPr lang="de-DE" sz="2000" dirty="0" err="1" smtClean="0"/>
              <a:t>fimo</a:t>
            </a:r>
            <a:r>
              <a:rPr lang="de-DE" sz="2000" dirty="0" smtClean="0"/>
              <a:t>)</a:t>
            </a:r>
          </a:p>
          <a:p>
            <a:r>
              <a:rPr lang="de-DE" sz="2000" b="1" dirty="0" smtClean="0">
                <a:solidFill>
                  <a:schemeClr val="tx1"/>
                </a:solidFill>
              </a:rPr>
              <a:t>--clean [</a:t>
            </a:r>
            <a:r>
              <a:rPr lang="de-DE" sz="2000" b="1" dirty="0" err="1" smtClean="0">
                <a:solidFill>
                  <a:schemeClr val="tx1"/>
                </a:solidFill>
              </a:rPr>
              <a:t>nothing</a:t>
            </a:r>
            <a:r>
              <a:rPr lang="de-DE" sz="2000" b="1" dirty="0" smtClean="0">
                <a:solidFill>
                  <a:schemeClr val="tx1"/>
                </a:solidFill>
              </a:rPr>
              <a:t>, all …]</a:t>
            </a:r>
            <a:r>
              <a:rPr lang="de-DE" sz="2000" dirty="0" smtClean="0">
                <a:solidFill>
                  <a:schemeClr val="tx1"/>
                </a:solidFill>
              </a:rPr>
              <a:t>:</a:t>
            </a:r>
            <a:r>
              <a:rPr lang="de-DE" sz="2000" b="1" dirty="0" smtClean="0">
                <a:solidFill>
                  <a:schemeClr val="tx1"/>
                </a:solidFill>
              </a:rPr>
              <a:t> </a:t>
            </a:r>
            <a:r>
              <a:rPr lang="de-DE" sz="2000" dirty="0" err="1" smtClean="0">
                <a:solidFill>
                  <a:schemeClr val="tx1"/>
                </a:solidFill>
              </a:rPr>
              <a:t>choose</a:t>
            </a:r>
            <a:r>
              <a:rPr lang="de-DE" sz="2000" dirty="0" smtClean="0">
                <a:solidFill>
                  <a:schemeClr val="tx1"/>
                </a:solidFill>
              </a:rPr>
              <a:t> </a:t>
            </a:r>
            <a:r>
              <a:rPr lang="de-DE" sz="2000" dirty="0" err="1" smtClean="0">
                <a:solidFill>
                  <a:schemeClr val="tx1"/>
                </a:solidFill>
              </a:rPr>
              <a:t>which</a:t>
            </a:r>
            <a:r>
              <a:rPr lang="de-DE" sz="2000" dirty="0" smtClean="0">
                <a:solidFill>
                  <a:schemeClr val="tx1"/>
                </a:solidFill>
              </a:rPr>
              <a:t> </a:t>
            </a:r>
            <a:r>
              <a:rPr lang="de-DE" sz="2000" dirty="0" err="1" smtClean="0">
                <a:solidFill>
                  <a:schemeClr val="tx1"/>
                </a:solidFill>
              </a:rPr>
              <a:t>files</a:t>
            </a:r>
            <a:r>
              <a:rPr lang="de-DE" sz="2000" dirty="0" smtClean="0">
                <a:solidFill>
                  <a:schemeClr val="tx1"/>
                </a:solidFill>
              </a:rPr>
              <a:t> </a:t>
            </a:r>
            <a:r>
              <a:rPr lang="de-DE" sz="2000" dirty="0" err="1" smtClean="0">
                <a:solidFill>
                  <a:schemeClr val="tx1"/>
                </a:solidFill>
              </a:rPr>
              <a:t>to</a:t>
            </a:r>
            <a:r>
              <a:rPr lang="de-DE" sz="2000" dirty="0" smtClean="0">
                <a:solidFill>
                  <a:schemeClr val="tx1"/>
                </a:solidFill>
              </a:rPr>
              <a:t> </a:t>
            </a:r>
            <a:r>
              <a:rPr lang="de-DE" sz="2000" dirty="0" err="1" smtClean="0">
                <a:solidFill>
                  <a:schemeClr val="tx1"/>
                </a:solidFill>
              </a:rPr>
              <a:t>delete</a:t>
            </a:r>
            <a:r>
              <a:rPr lang="de-DE" sz="2000" dirty="0" smtClean="0">
                <a:solidFill>
                  <a:schemeClr val="tx1"/>
                </a:solidFill>
              </a:rPr>
              <a:t> after </a:t>
            </a:r>
            <a:r>
              <a:rPr lang="de-DE" sz="2000" dirty="0" err="1" smtClean="0">
                <a:solidFill>
                  <a:schemeClr val="tx1"/>
                </a:solidFill>
              </a:rPr>
              <a:t>the</a:t>
            </a:r>
            <a:r>
              <a:rPr lang="de-DE" sz="2000" dirty="0" smtClean="0">
                <a:solidFill>
                  <a:schemeClr val="tx1"/>
                </a:solidFill>
              </a:rPr>
              <a:t> </a:t>
            </a:r>
            <a:r>
              <a:rPr lang="de-DE" sz="2000" dirty="0" err="1" smtClean="0">
                <a:solidFill>
                  <a:schemeClr val="tx1"/>
                </a:solidFill>
              </a:rPr>
              <a:t>run</a:t>
            </a:r>
            <a:r>
              <a:rPr lang="de-DE" sz="2000" dirty="0" smtClean="0">
                <a:solidFill>
                  <a:schemeClr val="tx1"/>
                </a:solidFill>
              </a:rPr>
              <a:t> (</a:t>
            </a:r>
            <a:r>
              <a:rPr lang="de-DE" sz="2000" dirty="0" err="1" smtClean="0">
                <a:solidFill>
                  <a:schemeClr val="tx1"/>
                </a:solidFill>
              </a:rPr>
              <a:t>by</a:t>
            </a:r>
            <a:r>
              <a:rPr lang="de-DE" sz="2000" dirty="0" smtClean="0">
                <a:solidFill>
                  <a:schemeClr val="tx1"/>
                </a:solidFill>
              </a:rPr>
              <a:t> </a:t>
            </a:r>
            <a:r>
              <a:rPr lang="de-DE" sz="2000" dirty="0" err="1" smtClean="0">
                <a:solidFill>
                  <a:schemeClr val="tx1"/>
                </a:solidFill>
              </a:rPr>
              <a:t>default</a:t>
            </a:r>
            <a:r>
              <a:rPr lang="de-DE" sz="2000" dirty="0" smtClean="0">
                <a:solidFill>
                  <a:schemeClr val="tx1"/>
                </a:solidFill>
              </a:rPr>
              <a:t> all)</a:t>
            </a:r>
          </a:p>
          <a:p>
            <a:r>
              <a:rPr lang="de-DE" sz="2000" b="1" dirty="0" smtClean="0">
                <a:solidFill>
                  <a:schemeClr val="tx1"/>
                </a:solidFill>
              </a:rPr>
              <a:t>--cores [10]</a:t>
            </a:r>
            <a:r>
              <a:rPr lang="de-DE" sz="2000" dirty="0" smtClean="0">
                <a:solidFill>
                  <a:schemeClr val="tx1"/>
                </a:solidFill>
              </a:rPr>
              <a:t>:</a:t>
            </a:r>
            <a:r>
              <a:rPr lang="de-DE" sz="2000" b="1" dirty="0" smtClean="0">
                <a:solidFill>
                  <a:schemeClr val="tx1"/>
                </a:solidFill>
              </a:rPr>
              <a:t> </a:t>
            </a:r>
            <a:r>
              <a:rPr lang="de-DE" sz="2000" dirty="0" err="1" smtClean="0">
                <a:solidFill>
                  <a:schemeClr val="tx1"/>
                </a:solidFill>
              </a:rPr>
              <a:t>choose</a:t>
            </a:r>
            <a:r>
              <a:rPr lang="de-DE" sz="2000" dirty="0" smtClean="0">
                <a:solidFill>
                  <a:schemeClr val="tx1"/>
                </a:solidFill>
              </a:rPr>
              <a:t> </a:t>
            </a:r>
            <a:r>
              <a:rPr lang="de-DE" sz="2000" dirty="0" err="1" smtClean="0">
                <a:solidFill>
                  <a:schemeClr val="tx1"/>
                </a:solidFill>
              </a:rPr>
              <a:t>how</a:t>
            </a:r>
            <a:r>
              <a:rPr lang="de-DE" sz="2000" dirty="0" smtClean="0">
                <a:solidFill>
                  <a:schemeClr val="tx1"/>
                </a:solidFill>
              </a:rPr>
              <a:t> </a:t>
            </a:r>
            <a:r>
              <a:rPr lang="de-DE" sz="2000" dirty="0" err="1" smtClean="0">
                <a:solidFill>
                  <a:schemeClr val="tx1"/>
                </a:solidFill>
              </a:rPr>
              <a:t>much</a:t>
            </a:r>
            <a:r>
              <a:rPr lang="de-DE" sz="2000" dirty="0" smtClean="0">
                <a:solidFill>
                  <a:schemeClr val="tx1"/>
                </a:solidFill>
              </a:rPr>
              <a:t> </a:t>
            </a:r>
            <a:r>
              <a:rPr lang="de-DE" sz="2000" dirty="0" err="1" smtClean="0">
                <a:solidFill>
                  <a:schemeClr val="tx1"/>
                </a:solidFill>
              </a:rPr>
              <a:t>cores</a:t>
            </a:r>
            <a:r>
              <a:rPr lang="de-DE" sz="2000" dirty="0" smtClean="0">
                <a:solidFill>
                  <a:schemeClr val="tx1"/>
                </a:solidFill>
              </a:rPr>
              <a:t> </a:t>
            </a:r>
            <a:r>
              <a:rPr lang="de-DE" sz="2000" dirty="0" err="1" smtClean="0">
                <a:solidFill>
                  <a:schemeClr val="tx1"/>
                </a:solidFill>
              </a:rPr>
              <a:t>you</a:t>
            </a:r>
            <a:r>
              <a:rPr lang="de-DE" sz="2000" dirty="0" smtClean="0">
                <a:solidFill>
                  <a:schemeClr val="tx1"/>
                </a:solidFill>
              </a:rPr>
              <a:t> </a:t>
            </a:r>
            <a:r>
              <a:rPr lang="de-DE" sz="2000" dirty="0" err="1" smtClean="0">
                <a:solidFill>
                  <a:schemeClr val="tx1"/>
                </a:solidFill>
              </a:rPr>
              <a:t>want</a:t>
            </a:r>
            <a:r>
              <a:rPr lang="de-DE" sz="2000" dirty="0" smtClean="0">
                <a:solidFill>
                  <a:schemeClr val="tx1"/>
                </a:solidFill>
              </a:rPr>
              <a:t> </a:t>
            </a:r>
            <a:r>
              <a:rPr lang="de-DE" sz="2000" dirty="0" err="1" smtClean="0">
                <a:solidFill>
                  <a:schemeClr val="tx1"/>
                </a:solidFill>
              </a:rPr>
              <a:t>to</a:t>
            </a:r>
            <a:r>
              <a:rPr lang="de-DE" sz="2000" dirty="0" smtClean="0">
                <a:solidFill>
                  <a:schemeClr val="tx1"/>
                </a:solidFill>
              </a:rPr>
              <a:t> </a:t>
            </a:r>
            <a:r>
              <a:rPr lang="de-DE" sz="2000" dirty="0" err="1" smtClean="0">
                <a:solidFill>
                  <a:schemeClr val="tx1"/>
                </a:solidFill>
              </a:rPr>
              <a:t>use</a:t>
            </a:r>
            <a:r>
              <a:rPr lang="de-DE" sz="2000" dirty="0"/>
              <a:t> </a:t>
            </a:r>
            <a:r>
              <a:rPr lang="de-DE" sz="2000" dirty="0" smtClean="0"/>
              <a:t>(</a:t>
            </a:r>
            <a:r>
              <a:rPr lang="de-DE" sz="2000" dirty="0" err="1" smtClean="0"/>
              <a:t>by</a:t>
            </a:r>
            <a:r>
              <a:rPr lang="de-DE" sz="2000" dirty="0" smtClean="0"/>
              <a:t> </a:t>
            </a:r>
            <a:r>
              <a:rPr lang="de-DE" sz="2000" dirty="0" err="1" smtClean="0"/>
              <a:t>default</a:t>
            </a:r>
            <a:r>
              <a:rPr lang="de-DE" sz="2000" dirty="0" smtClean="0"/>
              <a:t> 2)</a:t>
            </a:r>
            <a:endParaRPr lang="de-DE" sz="2000" dirty="0" smtClean="0">
              <a:solidFill>
                <a:schemeClr val="tx1"/>
              </a:solidFill>
            </a:endParaRPr>
          </a:p>
          <a:p>
            <a:r>
              <a:rPr lang="de-DE" sz="2000" b="1" dirty="0" smtClean="0"/>
              <a:t>-p [0.0001]</a:t>
            </a:r>
            <a:r>
              <a:rPr lang="de-DE" sz="2000" dirty="0" smtClean="0"/>
              <a:t>:</a:t>
            </a:r>
            <a:r>
              <a:rPr lang="de-DE" sz="2000" b="1" dirty="0" smtClean="0"/>
              <a:t> </a:t>
            </a:r>
            <a:r>
              <a:rPr lang="de-DE" sz="2000" dirty="0" err="1" smtClean="0"/>
              <a:t>choose</a:t>
            </a:r>
            <a:r>
              <a:rPr lang="de-DE" sz="2000" dirty="0" smtClean="0"/>
              <a:t> p </a:t>
            </a:r>
            <a:r>
              <a:rPr lang="de-DE" sz="2000" dirty="0" err="1" smtClean="0"/>
              <a:t>value</a:t>
            </a:r>
            <a:r>
              <a:rPr lang="de-DE" sz="2000" dirty="0" smtClean="0"/>
              <a:t> (</a:t>
            </a:r>
            <a:r>
              <a:rPr lang="de-DE" sz="2000" dirty="0" err="1" smtClean="0"/>
              <a:t>by</a:t>
            </a:r>
            <a:r>
              <a:rPr lang="de-DE" sz="2000" dirty="0" smtClean="0"/>
              <a:t> </a:t>
            </a:r>
            <a:r>
              <a:rPr lang="de-DE" sz="2000" dirty="0" err="1" smtClean="0"/>
              <a:t>default</a:t>
            </a:r>
            <a:r>
              <a:rPr lang="de-DE" sz="2000" dirty="0" smtClean="0"/>
              <a:t> 0.0001)</a:t>
            </a:r>
          </a:p>
          <a:p>
            <a:r>
              <a:rPr lang="de-DE" sz="2000" b="1" dirty="0" smtClean="0">
                <a:solidFill>
                  <a:schemeClr val="tx1"/>
                </a:solidFill>
              </a:rPr>
              <a:t>--</a:t>
            </a:r>
            <a:r>
              <a:rPr lang="de-DE" sz="2000" b="1" dirty="0" err="1" smtClean="0">
                <a:solidFill>
                  <a:schemeClr val="tx1"/>
                </a:solidFill>
              </a:rPr>
              <a:t>resolve_overlaps</a:t>
            </a:r>
            <a:r>
              <a:rPr lang="de-DE" sz="2000" dirty="0" smtClean="0">
                <a:solidFill>
                  <a:schemeClr val="tx1"/>
                </a:solidFill>
              </a:rPr>
              <a:t>: </a:t>
            </a:r>
            <a:r>
              <a:rPr lang="de-DE" sz="2000" dirty="0" err="1" smtClean="0">
                <a:solidFill>
                  <a:schemeClr val="tx1"/>
                </a:solidFill>
              </a:rPr>
              <a:t>delete</a:t>
            </a:r>
            <a:r>
              <a:rPr lang="de-DE" sz="2000" dirty="0" smtClean="0">
                <a:solidFill>
                  <a:schemeClr val="tx1"/>
                </a:solidFill>
              </a:rPr>
              <a:t> </a:t>
            </a:r>
            <a:r>
              <a:rPr lang="de-DE" sz="2000" dirty="0" err="1" smtClean="0">
                <a:solidFill>
                  <a:schemeClr val="tx1"/>
                </a:solidFill>
              </a:rPr>
              <a:t>the</a:t>
            </a:r>
            <a:r>
              <a:rPr lang="de-DE" sz="2000" dirty="0" smtClean="0">
                <a:solidFill>
                  <a:schemeClr val="tx1"/>
                </a:solidFill>
              </a:rPr>
              <a:t> </a:t>
            </a:r>
            <a:r>
              <a:rPr lang="de-DE" sz="2000" dirty="0" err="1" smtClean="0">
                <a:solidFill>
                  <a:schemeClr val="tx1"/>
                </a:solidFill>
              </a:rPr>
              <a:t>overlaps</a:t>
            </a:r>
            <a:r>
              <a:rPr lang="de-DE" sz="2000" dirty="0" smtClean="0">
                <a:solidFill>
                  <a:schemeClr val="tx1"/>
                </a:solidFill>
              </a:rPr>
              <a:t> </a:t>
            </a:r>
            <a:r>
              <a:rPr lang="de-DE" sz="2000" dirty="0" err="1" smtClean="0">
                <a:solidFill>
                  <a:schemeClr val="tx1"/>
                </a:solidFill>
              </a:rPr>
              <a:t>with</a:t>
            </a:r>
            <a:r>
              <a:rPr lang="de-DE" sz="2000" dirty="0" smtClean="0">
                <a:solidFill>
                  <a:schemeClr val="tx1"/>
                </a:solidFill>
              </a:rPr>
              <a:t> </a:t>
            </a:r>
            <a:r>
              <a:rPr lang="de-DE" sz="2000" dirty="0" err="1" smtClean="0">
                <a:solidFill>
                  <a:schemeClr val="tx1"/>
                </a:solidFill>
              </a:rPr>
              <a:t>smaller</a:t>
            </a:r>
            <a:r>
              <a:rPr lang="de-DE" sz="2000" dirty="0" smtClean="0">
                <a:solidFill>
                  <a:schemeClr val="tx1"/>
                </a:solidFill>
              </a:rPr>
              <a:t> score (</a:t>
            </a:r>
            <a:r>
              <a:rPr lang="de-DE" sz="2000" dirty="0" err="1" smtClean="0">
                <a:solidFill>
                  <a:schemeClr val="tx1"/>
                </a:solidFill>
              </a:rPr>
              <a:t>by</a:t>
            </a:r>
            <a:r>
              <a:rPr lang="de-DE" sz="2000" dirty="0" smtClean="0">
                <a:solidFill>
                  <a:schemeClr val="tx1"/>
                </a:solidFill>
              </a:rPr>
              <a:t> </a:t>
            </a:r>
            <a:r>
              <a:rPr lang="de-DE" sz="2000" dirty="0" err="1" smtClean="0">
                <a:solidFill>
                  <a:schemeClr val="tx1"/>
                </a:solidFill>
              </a:rPr>
              <a:t>default</a:t>
            </a:r>
            <a:r>
              <a:rPr lang="de-DE" sz="2000" dirty="0" smtClean="0">
                <a:solidFill>
                  <a:schemeClr val="tx1"/>
                </a:solidFill>
              </a:rPr>
              <a:t> </a:t>
            </a:r>
            <a:r>
              <a:rPr lang="de-DE" sz="2000" dirty="0" err="1" smtClean="0">
                <a:solidFill>
                  <a:schemeClr val="tx1"/>
                </a:solidFill>
              </a:rPr>
              <a:t>delete</a:t>
            </a:r>
            <a:r>
              <a:rPr lang="de-DE" sz="2000" dirty="0" smtClean="0">
                <a:solidFill>
                  <a:schemeClr val="tx1"/>
                </a:solidFill>
              </a:rPr>
              <a:t> </a:t>
            </a:r>
            <a:r>
              <a:rPr lang="de-DE" sz="2000" dirty="0" err="1" smtClean="0">
                <a:solidFill>
                  <a:schemeClr val="tx1"/>
                </a:solidFill>
              </a:rPr>
              <a:t>nothing</a:t>
            </a:r>
            <a:r>
              <a:rPr lang="de-DE" sz="2000" dirty="0" smtClean="0">
                <a:solidFill>
                  <a:schemeClr val="tx1"/>
                </a:solidFill>
              </a:rPr>
              <a:t>)</a:t>
            </a:r>
          </a:p>
          <a:p>
            <a:r>
              <a:rPr lang="de-DE" sz="2000" b="1" dirty="0" smtClean="0"/>
              <a:t>--</a:t>
            </a:r>
            <a:r>
              <a:rPr lang="de-DE" sz="2000" b="1" dirty="0" err="1" smtClean="0"/>
              <a:t>hide_info</a:t>
            </a:r>
            <a:r>
              <a:rPr lang="de-DE" sz="2000" dirty="0" smtClean="0"/>
              <a:t>: </a:t>
            </a:r>
            <a:r>
              <a:rPr lang="de-DE" sz="2000" dirty="0" err="1" smtClean="0"/>
              <a:t>make</a:t>
            </a:r>
            <a:r>
              <a:rPr lang="de-DE" sz="2000" dirty="0" smtClean="0"/>
              <a:t> </a:t>
            </a:r>
            <a:r>
              <a:rPr lang="de-DE" sz="2000" dirty="0" err="1" smtClean="0"/>
              <a:t>the</a:t>
            </a:r>
            <a:r>
              <a:rPr lang="de-DE" sz="2000" dirty="0" smtClean="0"/>
              <a:t> </a:t>
            </a:r>
            <a:r>
              <a:rPr lang="de-DE" sz="2000" dirty="0" err="1" smtClean="0"/>
              <a:t>run</a:t>
            </a:r>
            <a:r>
              <a:rPr lang="de-DE" sz="2000" dirty="0" smtClean="0"/>
              <a:t> </a:t>
            </a:r>
            <a:r>
              <a:rPr lang="de-DE" sz="2000" dirty="0" err="1" smtClean="0"/>
              <a:t>silent</a:t>
            </a:r>
            <a:r>
              <a:rPr lang="de-DE" sz="2000" dirty="0" smtClean="0"/>
              <a:t>, </a:t>
            </a:r>
            <a:r>
              <a:rPr lang="de-DE" sz="2000" dirty="0" err="1" smtClean="0"/>
              <a:t>the</a:t>
            </a:r>
            <a:r>
              <a:rPr lang="de-DE" sz="2000" dirty="0" smtClean="0"/>
              <a:t> </a:t>
            </a:r>
            <a:r>
              <a:rPr lang="de-DE" sz="2000" dirty="0" err="1" smtClean="0"/>
              <a:t>information</a:t>
            </a:r>
            <a:r>
              <a:rPr lang="de-DE" sz="2000" dirty="0" smtClean="0"/>
              <a:t> will still </a:t>
            </a:r>
            <a:r>
              <a:rPr lang="de-DE" sz="2000" dirty="0" err="1" smtClean="0"/>
              <a:t>be</a:t>
            </a:r>
            <a:r>
              <a:rPr lang="de-DE" sz="2000" dirty="0" smtClean="0"/>
              <a:t> </a:t>
            </a:r>
            <a:r>
              <a:rPr lang="de-DE" sz="2000" dirty="0" err="1" smtClean="0"/>
              <a:t>written</a:t>
            </a:r>
            <a:r>
              <a:rPr lang="de-DE" sz="2000" dirty="0" smtClean="0"/>
              <a:t> </a:t>
            </a:r>
            <a:r>
              <a:rPr lang="de-DE" sz="2000" dirty="0" err="1" smtClean="0"/>
              <a:t>to</a:t>
            </a:r>
            <a:r>
              <a:rPr lang="de-DE" sz="2000" dirty="0" smtClean="0"/>
              <a:t> </a:t>
            </a:r>
            <a:r>
              <a:rPr lang="de-DE" sz="2000" dirty="0" err="1" smtClean="0"/>
              <a:t>the</a:t>
            </a:r>
            <a:r>
              <a:rPr lang="de-DE" sz="2000" dirty="0" smtClean="0"/>
              <a:t> log-file (</a:t>
            </a:r>
            <a:r>
              <a:rPr lang="de-DE" sz="2000" dirty="0" err="1" smtClean="0"/>
              <a:t>by</a:t>
            </a:r>
            <a:r>
              <a:rPr lang="de-DE" sz="2000" dirty="0" smtClean="0"/>
              <a:t> </a:t>
            </a:r>
            <a:r>
              <a:rPr lang="de-DE" sz="2000" dirty="0" err="1" smtClean="0"/>
              <a:t>default</a:t>
            </a:r>
            <a:r>
              <a:rPr lang="de-DE" sz="2000" dirty="0" smtClean="0"/>
              <a:t> </a:t>
            </a:r>
            <a:r>
              <a:rPr lang="de-DE" sz="2000" dirty="0" err="1" smtClean="0"/>
              <a:t>print</a:t>
            </a:r>
            <a:r>
              <a:rPr lang="de-DE" sz="2000" dirty="0" smtClean="0"/>
              <a:t> </a:t>
            </a:r>
            <a:r>
              <a:rPr lang="de-DE" sz="2000" dirty="0" err="1" smtClean="0"/>
              <a:t>to</a:t>
            </a:r>
            <a:r>
              <a:rPr lang="de-DE" sz="2000" dirty="0" smtClean="0"/>
              <a:t> </a:t>
            </a:r>
            <a:r>
              <a:rPr lang="de-DE" sz="2000" dirty="0" err="1" smtClean="0"/>
              <a:t>the</a:t>
            </a:r>
            <a:r>
              <a:rPr lang="de-DE" sz="2000" dirty="0" smtClean="0"/>
              <a:t> terminal)</a:t>
            </a:r>
          </a:p>
          <a:p>
            <a:r>
              <a:rPr lang="de-DE" sz="2000" b="1" dirty="0" smtClean="0">
                <a:solidFill>
                  <a:schemeClr val="tx1"/>
                </a:solidFill>
              </a:rPr>
              <a:t>--</a:t>
            </a:r>
            <a:r>
              <a:rPr lang="de-DE" sz="2000" b="1" dirty="0" err="1" smtClean="0">
                <a:solidFill>
                  <a:schemeClr val="tx1"/>
                </a:solidFill>
              </a:rPr>
              <a:t>moods_bg</a:t>
            </a:r>
            <a:r>
              <a:rPr lang="de-DE" sz="2000" b="1" dirty="0" smtClean="0">
                <a:solidFill>
                  <a:schemeClr val="tx1"/>
                </a:solidFill>
              </a:rPr>
              <a:t>  0.0 0.0 0.0 0.0</a:t>
            </a:r>
            <a:r>
              <a:rPr lang="de-DE" sz="2000" dirty="0" smtClean="0">
                <a:solidFill>
                  <a:schemeClr val="tx1"/>
                </a:solidFill>
              </a:rPr>
              <a:t>:</a:t>
            </a:r>
            <a:r>
              <a:rPr lang="de-DE" sz="2000" b="1" dirty="0" smtClean="0">
                <a:solidFill>
                  <a:schemeClr val="tx1"/>
                </a:solidFill>
              </a:rPr>
              <a:t> </a:t>
            </a:r>
            <a:r>
              <a:rPr lang="de-DE" sz="2000" dirty="0" err="1" smtClean="0">
                <a:solidFill>
                  <a:schemeClr val="tx1"/>
                </a:solidFill>
              </a:rPr>
              <a:t>set</a:t>
            </a:r>
            <a:r>
              <a:rPr lang="de-DE" sz="2000" dirty="0" smtClean="0">
                <a:solidFill>
                  <a:schemeClr val="tx1"/>
                </a:solidFill>
              </a:rPr>
              <a:t> </a:t>
            </a:r>
            <a:r>
              <a:rPr lang="de-DE" sz="2000" dirty="0" err="1" smtClean="0">
                <a:solidFill>
                  <a:schemeClr val="tx1"/>
                </a:solidFill>
              </a:rPr>
              <a:t>the</a:t>
            </a:r>
            <a:r>
              <a:rPr lang="de-DE" sz="2000" dirty="0" smtClean="0">
                <a:solidFill>
                  <a:schemeClr val="tx1"/>
                </a:solidFill>
              </a:rPr>
              <a:t> </a:t>
            </a:r>
            <a:r>
              <a:rPr lang="de-DE" sz="2000" dirty="0" err="1" smtClean="0">
                <a:solidFill>
                  <a:schemeClr val="tx1"/>
                </a:solidFill>
              </a:rPr>
              <a:t>background</a:t>
            </a:r>
            <a:r>
              <a:rPr lang="de-DE" sz="2000" dirty="0" smtClean="0">
                <a:solidFill>
                  <a:schemeClr val="tx1"/>
                </a:solidFill>
              </a:rPr>
              <a:t> </a:t>
            </a:r>
            <a:r>
              <a:rPr lang="de-DE" sz="2000" dirty="0" err="1" smtClean="0">
                <a:solidFill>
                  <a:schemeClr val="tx1"/>
                </a:solidFill>
              </a:rPr>
              <a:t>to</a:t>
            </a:r>
            <a:r>
              <a:rPr lang="de-DE" sz="2000" dirty="0" smtClean="0">
                <a:solidFill>
                  <a:schemeClr val="tx1"/>
                </a:solidFill>
              </a:rPr>
              <a:t> </a:t>
            </a:r>
            <a:r>
              <a:rPr lang="de-DE" sz="2000" dirty="0" err="1" smtClean="0">
                <a:solidFill>
                  <a:schemeClr val="tx1"/>
                </a:solidFill>
              </a:rPr>
              <a:t>use</a:t>
            </a:r>
            <a:r>
              <a:rPr lang="de-DE" sz="2000" dirty="0" smtClean="0">
                <a:solidFill>
                  <a:schemeClr val="tx1"/>
                </a:solidFill>
              </a:rPr>
              <a:t> </a:t>
            </a:r>
            <a:r>
              <a:rPr lang="de-DE" sz="2000" dirty="0" err="1" smtClean="0">
                <a:solidFill>
                  <a:schemeClr val="tx1"/>
                </a:solidFill>
              </a:rPr>
              <a:t>with</a:t>
            </a:r>
            <a:r>
              <a:rPr lang="de-DE" sz="2000" dirty="0" smtClean="0">
                <a:solidFill>
                  <a:schemeClr val="tx1"/>
                </a:solidFill>
              </a:rPr>
              <a:t> </a:t>
            </a:r>
            <a:r>
              <a:rPr lang="de-DE" sz="2000" dirty="0" err="1" smtClean="0">
                <a:solidFill>
                  <a:schemeClr val="tx1"/>
                </a:solidFill>
              </a:rPr>
              <a:t>moods</a:t>
            </a:r>
            <a:r>
              <a:rPr lang="de-DE" sz="2000" dirty="0" smtClean="0">
                <a:solidFill>
                  <a:schemeClr val="tx1"/>
                </a:solidFill>
              </a:rPr>
              <a:t> (</a:t>
            </a:r>
            <a:r>
              <a:rPr lang="de-DE" sz="2000" dirty="0" err="1" smtClean="0">
                <a:solidFill>
                  <a:schemeClr val="tx1"/>
                </a:solidFill>
              </a:rPr>
              <a:t>by</a:t>
            </a:r>
            <a:r>
              <a:rPr lang="de-DE" sz="2000" dirty="0" smtClean="0">
                <a:solidFill>
                  <a:schemeClr val="tx1"/>
                </a:solidFill>
              </a:rPr>
              <a:t> </a:t>
            </a:r>
            <a:r>
              <a:rPr lang="de-DE" sz="2000" dirty="0" err="1" smtClean="0">
                <a:solidFill>
                  <a:schemeClr val="tx1"/>
                </a:solidFill>
              </a:rPr>
              <a:t>default</a:t>
            </a:r>
            <a:r>
              <a:rPr lang="de-DE" sz="2000" dirty="0" smtClean="0">
                <a:solidFill>
                  <a:schemeClr val="tx1"/>
                </a:solidFill>
              </a:rPr>
              <a:t> 0.25 0.25 0.25 0.25)</a:t>
            </a:r>
          </a:p>
          <a:p>
            <a:r>
              <a:rPr lang="de-DE" sz="2000" b="1" dirty="0"/>
              <a:t>--</a:t>
            </a:r>
            <a:r>
              <a:rPr lang="de-DE" sz="2000" b="1" dirty="0" err="1"/>
              <a:t>fimo</a:t>
            </a:r>
            <a:r>
              <a:rPr lang="de-DE" sz="2000" b="1" dirty="0"/>
              <a:t> „</a:t>
            </a:r>
            <a:r>
              <a:rPr lang="de-DE" sz="2000" b="1" dirty="0" err="1"/>
              <a:t>option</a:t>
            </a:r>
            <a:r>
              <a:rPr lang="de-DE" sz="2000" b="1" dirty="0"/>
              <a:t>“</a:t>
            </a:r>
            <a:r>
              <a:rPr lang="de-DE" sz="2000" dirty="0"/>
              <a:t>:</a:t>
            </a:r>
            <a:r>
              <a:rPr lang="de-DE" sz="2000" b="1" dirty="0"/>
              <a:t> </a:t>
            </a:r>
            <a:r>
              <a:rPr lang="de-DE" sz="2000" dirty="0"/>
              <a:t>pass </a:t>
            </a:r>
            <a:r>
              <a:rPr lang="de-DE" sz="2000" dirty="0" err="1"/>
              <a:t>the</a:t>
            </a:r>
            <a:r>
              <a:rPr lang="de-DE" sz="2000" dirty="0"/>
              <a:t> </a:t>
            </a:r>
            <a:r>
              <a:rPr lang="de-DE" sz="2000" dirty="0" err="1"/>
              <a:t>option</a:t>
            </a:r>
            <a:r>
              <a:rPr lang="de-DE" sz="2000" dirty="0"/>
              <a:t> </a:t>
            </a:r>
            <a:r>
              <a:rPr lang="de-DE" sz="2000" dirty="0" err="1"/>
              <a:t>to</a:t>
            </a:r>
            <a:r>
              <a:rPr lang="de-DE" sz="2000" dirty="0"/>
              <a:t> </a:t>
            </a:r>
            <a:r>
              <a:rPr lang="de-DE" sz="2000" dirty="0" err="1"/>
              <a:t>fimo</a:t>
            </a:r>
            <a:r>
              <a:rPr lang="de-DE" sz="2000" dirty="0"/>
              <a:t>, </a:t>
            </a:r>
            <a:r>
              <a:rPr lang="de-DE" sz="2000" dirty="0" err="1"/>
              <a:t>for</a:t>
            </a:r>
            <a:r>
              <a:rPr lang="de-DE" sz="2000" dirty="0"/>
              <a:t> </a:t>
            </a:r>
            <a:r>
              <a:rPr lang="de-DE" sz="2000" dirty="0" err="1"/>
              <a:t>example</a:t>
            </a:r>
            <a:r>
              <a:rPr lang="de-DE" sz="2000" dirty="0"/>
              <a:t>, </a:t>
            </a:r>
            <a:r>
              <a:rPr lang="de-DE" sz="2000" dirty="0" err="1"/>
              <a:t>set</a:t>
            </a:r>
            <a:r>
              <a:rPr lang="de-DE" sz="2000" dirty="0"/>
              <a:t> </a:t>
            </a:r>
            <a:r>
              <a:rPr lang="de-DE" sz="2000" dirty="0" err="1"/>
              <a:t>the</a:t>
            </a:r>
            <a:r>
              <a:rPr lang="de-DE" sz="2000" dirty="0"/>
              <a:t> </a:t>
            </a:r>
            <a:r>
              <a:rPr lang="de-DE" sz="2000" dirty="0" err="1"/>
              <a:t>background</a:t>
            </a:r>
            <a:r>
              <a:rPr lang="de-DE" sz="2000" dirty="0"/>
              <a:t> </a:t>
            </a:r>
            <a:r>
              <a:rPr lang="de-DE" sz="2000" dirty="0" err="1"/>
              <a:t>file</a:t>
            </a:r>
            <a:r>
              <a:rPr lang="de-DE" sz="2000" dirty="0"/>
              <a:t> (</a:t>
            </a:r>
            <a:r>
              <a:rPr lang="de-DE" sz="2000" dirty="0" err="1"/>
              <a:t>make</a:t>
            </a:r>
            <a:r>
              <a:rPr lang="de-DE" sz="2000" dirty="0"/>
              <a:t> </a:t>
            </a:r>
            <a:r>
              <a:rPr lang="de-DE" sz="2000" dirty="0" err="1"/>
              <a:t>the</a:t>
            </a:r>
            <a:r>
              <a:rPr lang="de-DE" sz="2000" dirty="0"/>
              <a:t> </a:t>
            </a:r>
            <a:r>
              <a:rPr lang="de-DE" sz="2000" dirty="0" err="1"/>
              <a:t>background</a:t>
            </a:r>
            <a:r>
              <a:rPr lang="de-DE" sz="2000" dirty="0"/>
              <a:t> </a:t>
            </a:r>
            <a:r>
              <a:rPr lang="de-DE" sz="2000" dirty="0" err="1"/>
              <a:t>file</a:t>
            </a:r>
            <a:r>
              <a:rPr lang="de-DE" sz="2000" dirty="0"/>
              <a:t> </a:t>
            </a:r>
            <a:r>
              <a:rPr lang="de-DE" sz="2000" dirty="0" err="1"/>
              <a:t>for</a:t>
            </a:r>
            <a:r>
              <a:rPr lang="de-DE" sz="2000" dirty="0"/>
              <a:t> </a:t>
            </a:r>
            <a:r>
              <a:rPr lang="de-DE" sz="2000" dirty="0" err="1"/>
              <a:t>fimo</a:t>
            </a:r>
            <a:r>
              <a:rPr lang="de-DE" sz="2000" dirty="0"/>
              <a:t> </a:t>
            </a:r>
            <a:r>
              <a:rPr lang="de-DE" sz="2000" dirty="0" err="1"/>
              <a:t>using</a:t>
            </a:r>
            <a:r>
              <a:rPr lang="de-DE" sz="2000" dirty="0"/>
              <a:t> </a:t>
            </a:r>
            <a:r>
              <a:rPr lang="de-DE" sz="2000" dirty="0" err="1" smtClean="0"/>
              <a:t>fasta-get-markov</a:t>
            </a:r>
            <a:r>
              <a:rPr lang="de-DE" sz="2000" dirty="0" smtClean="0"/>
              <a:t> </a:t>
            </a:r>
            <a:r>
              <a:rPr lang="de-DE" sz="2000" dirty="0" err="1"/>
              <a:t>from</a:t>
            </a:r>
            <a:r>
              <a:rPr lang="de-DE" sz="2000" dirty="0"/>
              <a:t> MEME Suite</a:t>
            </a:r>
            <a:r>
              <a:rPr lang="de-DE" sz="2000" dirty="0" smtClean="0"/>
              <a:t>)</a:t>
            </a:r>
            <a:endParaRPr lang="de-DE"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442" y="260648"/>
            <a:ext cx="2989987" cy="1800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1514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755576" y="1196752"/>
            <a:ext cx="5112568" cy="575766"/>
          </a:xfrm>
        </p:spPr>
        <p:txBody>
          <a:bodyPr/>
          <a:lstStyle/>
          <a:p>
            <a:r>
              <a:rPr lang="de-DE" dirty="0" err="1" smtClean="0"/>
              <a:t>What</a:t>
            </a:r>
            <a:r>
              <a:rPr lang="de-DE" dirty="0" smtClean="0"/>
              <a:t> </a:t>
            </a:r>
            <a:r>
              <a:rPr lang="de-DE" dirty="0" err="1" smtClean="0"/>
              <a:t>we</a:t>
            </a:r>
            <a:r>
              <a:rPr lang="de-DE" dirty="0" smtClean="0"/>
              <a:t> will </a:t>
            </a:r>
            <a:r>
              <a:rPr lang="de-DE" dirty="0" err="1" smtClean="0"/>
              <a:t>talk</a:t>
            </a:r>
            <a:r>
              <a:rPr lang="de-DE" dirty="0" smtClean="0"/>
              <a:t> </a:t>
            </a:r>
            <a:r>
              <a:rPr lang="de-DE" dirty="0" err="1" smtClean="0"/>
              <a:t>about</a:t>
            </a:r>
            <a:endParaRPr lang="de-DE" dirty="0"/>
          </a:p>
        </p:txBody>
      </p:sp>
      <p:sp>
        <p:nvSpPr>
          <p:cNvPr id="3" name="TextBox 2"/>
          <p:cNvSpPr txBox="1"/>
          <p:nvPr/>
        </p:nvSpPr>
        <p:spPr>
          <a:xfrm>
            <a:off x="755576" y="2204864"/>
            <a:ext cx="7056784" cy="2677656"/>
          </a:xfrm>
          <a:prstGeom prst="rect">
            <a:avLst/>
          </a:prstGeom>
          <a:noFill/>
        </p:spPr>
        <p:txBody>
          <a:bodyPr wrap="square" rtlCol="0">
            <a:spAutoFit/>
          </a:bodyPr>
          <a:lstStyle/>
          <a:p>
            <a:pPr marL="457200" indent="-457200">
              <a:buAutoNum type="arabicPeriod"/>
            </a:pPr>
            <a:r>
              <a:rPr lang="de-DE" sz="2400" dirty="0" smtClean="0"/>
              <a:t>The TOBIAS </a:t>
            </a:r>
            <a:r>
              <a:rPr lang="de-DE" sz="2400" dirty="0" err="1" smtClean="0"/>
              <a:t>pipeline</a:t>
            </a:r>
            <a:endParaRPr lang="de-DE" sz="2400" dirty="0" smtClean="0"/>
          </a:p>
          <a:p>
            <a:pPr marL="457200" indent="-457200">
              <a:buAutoNum type="arabicPeriod"/>
            </a:pPr>
            <a:r>
              <a:rPr lang="de-DE" sz="2400" dirty="0" smtClean="0"/>
              <a:t>Input, </a:t>
            </a:r>
            <a:r>
              <a:rPr lang="de-DE" sz="2400" dirty="0" err="1" smtClean="0"/>
              <a:t>output</a:t>
            </a:r>
            <a:r>
              <a:rPr lang="de-DE" sz="2400" dirty="0" smtClean="0"/>
              <a:t> </a:t>
            </a:r>
            <a:r>
              <a:rPr lang="de-DE" sz="2400" dirty="0" err="1" smtClean="0"/>
              <a:t>and</a:t>
            </a:r>
            <a:r>
              <a:rPr lang="de-DE" sz="2400" dirty="0" smtClean="0"/>
              <a:t> easy </a:t>
            </a:r>
            <a:r>
              <a:rPr lang="de-DE" sz="2400" dirty="0" err="1" smtClean="0"/>
              <a:t>usage</a:t>
            </a:r>
            <a:r>
              <a:rPr lang="de-DE" sz="2400" dirty="0" smtClean="0"/>
              <a:t> </a:t>
            </a:r>
            <a:r>
              <a:rPr lang="de-DE" sz="2400" dirty="0" err="1" smtClean="0"/>
              <a:t>of</a:t>
            </a:r>
            <a:r>
              <a:rPr lang="de-DE" sz="2400" dirty="0" smtClean="0"/>
              <a:t> TFBS </a:t>
            </a:r>
            <a:r>
              <a:rPr lang="de-DE" sz="2400" dirty="0" err="1" smtClean="0"/>
              <a:t>scan</a:t>
            </a:r>
            <a:endParaRPr lang="de-DE" sz="2400" dirty="0" smtClean="0"/>
          </a:p>
          <a:p>
            <a:pPr marL="457200" indent="-457200">
              <a:buAutoNum type="arabicPeriod"/>
            </a:pPr>
            <a:r>
              <a:rPr lang="de-DE" sz="2400" dirty="0" err="1" smtClean="0"/>
              <a:t>Using</a:t>
            </a:r>
            <a:r>
              <a:rPr lang="de-DE" sz="2400" dirty="0" smtClean="0"/>
              <a:t> FIMO </a:t>
            </a:r>
            <a:r>
              <a:rPr lang="de-DE" sz="2400" dirty="0" err="1" smtClean="0"/>
              <a:t>and</a:t>
            </a:r>
            <a:r>
              <a:rPr lang="de-DE" sz="2400" dirty="0" smtClean="0"/>
              <a:t> </a:t>
            </a:r>
            <a:r>
              <a:rPr lang="de-DE" sz="2400" dirty="0" smtClean="0"/>
              <a:t>MOODS</a:t>
            </a:r>
          </a:p>
          <a:p>
            <a:pPr marL="457200" indent="-457200">
              <a:buAutoNum type="arabicPeriod"/>
            </a:pPr>
            <a:r>
              <a:rPr lang="de-DE" sz="2400" dirty="0" err="1" smtClean="0"/>
              <a:t>Customising</a:t>
            </a:r>
            <a:r>
              <a:rPr lang="de-DE" sz="2400" dirty="0" smtClean="0"/>
              <a:t> </a:t>
            </a:r>
            <a:r>
              <a:rPr lang="de-DE" sz="2400" dirty="0" err="1" smtClean="0"/>
              <a:t>the</a:t>
            </a:r>
            <a:r>
              <a:rPr lang="de-DE" sz="2400" dirty="0" smtClean="0"/>
              <a:t> </a:t>
            </a:r>
            <a:r>
              <a:rPr lang="de-DE" sz="2400" dirty="0" err="1" smtClean="0"/>
              <a:t>run</a:t>
            </a:r>
            <a:r>
              <a:rPr lang="de-DE" sz="2400" dirty="0" smtClean="0"/>
              <a:t> </a:t>
            </a:r>
            <a:r>
              <a:rPr lang="de-DE" sz="2400" dirty="0" err="1" smtClean="0"/>
              <a:t>of</a:t>
            </a:r>
            <a:r>
              <a:rPr lang="de-DE" sz="2400" dirty="0" smtClean="0"/>
              <a:t> TFBS </a:t>
            </a:r>
            <a:r>
              <a:rPr lang="de-DE" sz="2400" dirty="0" err="1" smtClean="0"/>
              <a:t>scan</a:t>
            </a:r>
            <a:endParaRPr lang="de-DE" sz="2400" dirty="0" smtClean="0"/>
          </a:p>
          <a:p>
            <a:pPr marL="457200" indent="-457200">
              <a:buAutoNum type="arabicPeriod"/>
            </a:pPr>
            <a:r>
              <a:rPr lang="de-DE" sz="2400" dirty="0" err="1" smtClean="0"/>
              <a:t>Testing</a:t>
            </a:r>
            <a:r>
              <a:rPr lang="de-DE" sz="2400" dirty="0" smtClean="0"/>
              <a:t> </a:t>
            </a:r>
            <a:r>
              <a:rPr lang="de-DE" sz="2400" dirty="0" err="1" smtClean="0"/>
              <a:t>and</a:t>
            </a:r>
            <a:r>
              <a:rPr lang="de-DE" sz="2400" dirty="0" smtClean="0"/>
              <a:t> </a:t>
            </a:r>
            <a:r>
              <a:rPr lang="de-DE" sz="2400" dirty="0" err="1" smtClean="0"/>
              <a:t>results</a:t>
            </a:r>
            <a:r>
              <a:rPr lang="de-DE" sz="2400" dirty="0" smtClean="0"/>
              <a:t> </a:t>
            </a:r>
            <a:r>
              <a:rPr lang="de-DE" sz="2400" dirty="0" err="1" smtClean="0"/>
              <a:t>of</a:t>
            </a:r>
            <a:r>
              <a:rPr lang="de-DE" sz="2400" dirty="0" smtClean="0"/>
              <a:t> TFBS </a:t>
            </a:r>
            <a:r>
              <a:rPr lang="de-DE" sz="2400" dirty="0" err="1" smtClean="0"/>
              <a:t>scan</a:t>
            </a:r>
            <a:endParaRPr lang="de-DE" sz="2400" dirty="0" smtClean="0"/>
          </a:p>
          <a:p>
            <a:pPr marL="457200" indent="-457200">
              <a:buAutoNum type="arabicPeriod"/>
            </a:pPr>
            <a:r>
              <a:rPr lang="de-DE" sz="2400" dirty="0" err="1" smtClean="0"/>
              <a:t>Discussion</a:t>
            </a:r>
            <a:endParaRPr lang="de-DE" sz="2400" dirty="0" smtClean="0"/>
          </a:p>
          <a:p>
            <a:pPr marL="457200" indent="-457200">
              <a:buAutoNum type="arabicPeriod"/>
            </a:pPr>
            <a:endParaRPr lang="de-DE" sz="2400" dirty="0" smtClean="0">
              <a:solidFill>
                <a:schemeClr val="tx1"/>
              </a:solidFill>
            </a:endParaRPr>
          </a:p>
        </p:txBody>
      </p:sp>
    </p:spTree>
    <p:extLst>
      <p:ext uri="{BB962C8B-B14F-4D97-AF65-F5344CB8AC3E}">
        <p14:creationId xmlns:p14="http://schemas.microsoft.com/office/powerpoint/2010/main" val="6398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5696" y="2138080"/>
            <a:ext cx="5688632" cy="1938992"/>
          </a:xfrm>
          <a:prstGeom prst="rect">
            <a:avLst/>
          </a:prstGeom>
          <a:noFill/>
        </p:spPr>
        <p:txBody>
          <a:bodyPr wrap="square" rtlCol="0">
            <a:spAutoFit/>
          </a:bodyPr>
          <a:lstStyle/>
          <a:p>
            <a:r>
              <a:rPr lang="de-DE" sz="2400" dirty="0" err="1" smtClean="0">
                <a:solidFill>
                  <a:schemeClr val="tx1"/>
                </a:solidFill>
              </a:rPr>
              <a:t>To</a:t>
            </a:r>
            <a:r>
              <a:rPr lang="de-DE" sz="2400" dirty="0" smtClean="0">
                <a:solidFill>
                  <a:schemeClr val="tx1"/>
                </a:solidFill>
              </a:rPr>
              <a:t> </a:t>
            </a:r>
            <a:r>
              <a:rPr lang="de-DE" sz="2400" dirty="0" err="1" smtClean="0">
                <a:solidFill>
                  <a:schemeClr val="tx1"/>
                </a:solidFill>
              </a:rPr>
              <a:t>analyse</a:t>
            </a:r>
            <a:r>
              <a:rPr lang="de-DE" sz="2400" dirty="0" smtClean="0">
                <a:solidFill>
                  <a:schemeClr val="tx1"/>
                </a:solidFill>
              </a:rPr>
              <a:t> </a:t>
            </a:r>
            <a:r>
              <a:rPr lang="de-DE" sz="2400" dirty="0" err="1" smtClean="0">
                <a:solidFill>
                  <a:schemeClr val="tx1"/>
                </a:solidFill>
              </a:rPr>
              <a:t>the</a:t>
            </a:r>
            <a:r>
              <a:rPr lang="de-DE" sz="2400" dirty="0" smtClean="0">
                <a:solidFill>
                  <a:schemeClr val="tx1"/>
                </a:solidFill>
              </a:rPr>
              <a:t> TFBS </a:t>
            </a:r>
            <a:r>
              <a:rPr lang="de-DE" sz="2400" dirty="0" err="1" smtClean="0">
                <a:solidFill>
                  <a:schemeClr val="tx1"/>
                </a:solidFill>
              </a:rPr>
              <a:t>scan</a:t>
            </a:r>
            <a:r>
              <a:rPr lang="de-DE" sz="2400" dirty="0" smtClean="0">
                <a:solidFill>
                  <a:schemeClr val="tx1"/>
                </a:solidFill>
              </a:rPr>
              <a:t> I </a:t>
            </a:r>
            <a:r>
              <a:rPr lang="de-DE" sz="2400" dirty="0" err="1" smtClean="0">
                <a:solidFill>
                  <a:schemeClr val="tx1"/>
                </a:solidFill>
              </a:rPr>
              <a:t>have</a:t>
            </a:r>
            <a:r>
              <a:rPr lang="de-DE" sz="2400" dirty="0" smtClean="0">
                <a:solidFill>
                  <a:schemeClr val="tx1"/>
                </a:solidFill>
              </a:rPr>
              <a:t> </a:t>
            </a:r>
            <a:r>
              <a:rPr lang="de-DE" sz="2400" dirty="0" err="1" smtClean="0">
                <a:solidFill>
                  <a:schemeClr val="tx1"/>
                </a:solidFill>
              </a:rPr>
              <a:t>used</a:t>
            </a:r>
            <a:r>
              <a:rPr lang="de-DE" sz="2400" dirty="0" smtClean="0"/>
              <a:t>:</a:t>
            </a:r>
          </a:p>
          <a:p>
            <a:pPr marL="342900" indent="-342900">
              <a:buFont typeface="Arial" panose="020B0604020202020204" pitchFamily="34" charset="0"/>
              <a:buChar char="•"/>
            </a:pPr>
            <a:r>
              <a:rPr lang="de-DE" sz="2400" dirty="0" smtClean="0">
                <a:solidFill>
                  <a:schemeClr val="tx1"/>
                </a:solidFill>
              </a:rPr>
              <a:t>54 </a:t>
            </a:r>
            <a:r>
              <a:rPr lang="de-DE" sz="2400" dirty="0" err="1" smtClean="0">
                <a:solidFill>
                  <a:schemeClr val="tx1"/>
                </a:solidFill>
              </a:rPr>
              <a:t>motifs</a:t>
            </a:r>
            <a:endParaRPr lang="de-DE" sz="2400" dirty="0" smtClean="0">
              <a:solidFill>
                <a:schemeClr val="tx1"/>
              </a:solidFill>
            </a:endParaRPr>
          </a:p>
          <a:p>
            <a:pPr marL="342900" indent="-342900">
              <a:buFont typeface="Arial" panose="020B0604020202020204" pitchFamily="34" charset="0"/>
              <a:buChar char="•"/>
            </a:pPr>
            <a:r>
              <a:rPr lang="de-DE" sz="2400" dirty="0" smtClean="0">
                <a:solidFill>
                  <a:schemeClr val="tx1"/>
                </a:solidFill>
              </a:rPr>
              <a:t>hg19.fasta</a:t>
            </a:r>
          </a:p>
          <a:p>
            <a:pPr marL="342900" indent="-342900">
              <a:buFont typeface="Arial" panose="020B0604020202020204" pitchFamily="34" charset="0"/>
              <a:buChar char="•"/>
            </a:pPr>
            <a:r>
              <a:rPr lang="en-US" sz="2400" dirty="0" err="1"/>
              <a:t>buenrostro_union</a:t>
            </a:r>
            <a:r>
              <a:rPr lang="de-DE" sz="2400" dirty="0" smtClean="0">
                <a:solidFill>
                  <a:schemeClr val="tx1"/>
                </a:solidFill>
              </a:rPr>
              <a:t>.</a:t>
            </a:r>
            <a:r>
              <a:rPr lang="de-DE" sz="2400" dirty="0" err="1" smtClean="0">
                <a:solidFill>
                  <a:schemeClr val="tx1"/>
                </a:solidFill>
              </a:rPr>
              <a:t>bed</a:t>
            </a:r>
            <a:r>
              <a:rPr lang="de-DE" sz="2400" dirty="0" smtClean="0">
                <a:solidFill>
                  <a:schemeClr val="tx1"/>
                </a:solidFill>
              </a:rPr>
              <a:t> </a:t>
            </a:r>
            <a:r>
              <a:rPr lang="de-DE" sz="2400" dirty="0" err="1" smtClean="0">
                <a:solidFill>
                  <a:schemeClr val="tx1"/>
                </a:solidFill>
              </a:rPr>
              <a:t>file</a:t>
            </a:r>
            <a:r>
              <a:rPr lang="de-DE" sz="2400" dirty="0" smtClean="0">
                <a:solidFill>
                  <a:schemeClr val="tx1"/>
                </a:solidFill>
              </a:rPr>
              <a:t> </a:t>
            </a:r>
            <a:r>
              <a:rPr lang="de-DE" sz="2400" dirty="0" err="1" smtClean="0">
                <a:solidFill>
                  <a:schemeClr val="tx1"/>
                </a:solidFill>
              </a:rPr>
              <a:t>with</a:t>
            </a:r>
            <a:r>
              <a:rPr lang="de-DE" sz="2400" dirty="0" smtClean="0">
                <a:solidFill>
                  <a:schemeClr val="tx1"/>
                </a:solidFill>
              </a:rPr>
              <a:t> </a:t>
            </a:r>
            <a:r>
              <a:rPr lang="de-DE" sz="2400" dirty="0" err="1" smtClean="0">
                <a:solidFill>
                  <a:schemeClr val="tx1"/>
                </a:solidFill>
              </a:rPr>
              <a:t>peaks</a:t>
            </a:r>
            <a:endParaRPr lang="de-DE" sz="2400" dirty="0" smtClean="0">
              <a:solidFill>
                <a:schemeClr val="tx1"/>
              </a:solidFill>
            </a:endParaRPr>
          </a:p>
          <a:p>
            <a:pPr marL="342900" indent="-342900">
              <a:buFont typeface="Arial" panose="020B0604020202020204" pitchFamily="34" charset="0"/>
              <a:buChar char="•"/>
            </a:pPr>
            <a:r>
              <a:rPr lang="de-DE" sz="2400" dirty="0"/>
              <a:t>d</a:t>
            </a:r>
            <a:r>
              <a:rPr lang="de-DE" sz="2400" dirty="0" smtClean="0"/>
              <a:t>ifferent </a:t>
            </a:r>
            <a:r>
              <a:rPr lang="de-DE" sz="2400" dirty="0" err="1" smtClean="0"/>
              <a:t>parameters</a:t>
            </a:r>
            <a:endParaRPr lang="de-DE" sz="2400" dirty="0" smtClean="0">
              <a:solidFill>
                <a:schemeClr val="tx1"/>
              </a:solidFill>
            </a:endParaRPr>
          </a:p>
        </p:txBody>
      </p:sp>
    </p:spTree>
    <p:extLst>
      <p:ext uri="{BB962C8B-B14F-4D97-AF65-F5344CB8AC3E}">
        <p14:creationId xmlns:p14="http://schemas.microsoft.com/office/powerpoint/2010/main" val="21306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Analyse </a:t>
            </a:r>
            <a:r>
              <a:rPr lang="de-DE" dirty="0" err="1" smtClean="0"/>
              <a:t>of</a:t>
            </a:r>
            <a:r>
              <a:rPr lang="de-DE" dirty="0" smtClean="0"/>
              <a:t> TFBS </a:t>
            </a:r>
            <a:r>
              <a:rPr lang="de-DE" dirty="0" err="1" smtClean="0"/>
              <a:t>scan</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 y="3789040"/>
            <a:ext cx="8927976" cy="2692178"/>
          </a:xfrm>
          <a:prstGeom prst="rect">
            <a:avLst/>
          </a:prstGeom>
        </p:spPr>
      </p:pic>
      <p:sp>
        <p:nvSpPr>
          <p:cNvPr id="4" name="TextBox 3"/>
          <p:cNvSpPr txBox="1"/>
          <p:nvPr/>
        </p:nvSpPr>
        <p:spPr>
          <a:xfrm>
            <a:off x="6732240" y="6309320"/>
            <a:ext cx="2448272" cy="215444"/>
          </a:xfrm>
          <a:prstGeom prst="rect">
            <a:avLst/>
          </a:prstGeom>
          <a:noFill/>
        </p:spPr>
        <p:txBody>
          <a:bodyPr wrap="square" rtlCol="0">
            <a:spAutoFit/>
          </a:bodyPr>
          <a:lstStyle/>
          <a:p>
            <a:r>
              <a:rPr lang="de-DE" sz="800" i="1" dirty="0" smtClean="0"/>
              <a:t>Image </a:t>
            </a:r>
            <a:r>
              <a:rPr lang="de-DE" sz="800" i="1" dirty="0" err="1" smtClean="0"/>
              <a:t>s</a:t>
            </a:r>
            <a:r>
              <a:rPr lang="de-DE" sz="800" i="1" dirty="0" err="1" smtClean="0">
                <a:solidFill>
                  <a:schemeClr val="tx1"/>
                </a:solidFill>
              </a:rPr>
              <a:t>ource</a:t>
            </a:r>
            <a:r>
              <a:rPr lang="de-DE" sz="800" i="1" dirty="0"/>
              <a:t>: </a:t>
            </a:r>
            <a:r>
              <a:rPr lang="de-DE" sz="800" i="1" dirty="0">
                <a:hlinkClick r:id="rId4"/>
              </a:rPr>
              <a:t>https://</a:t>
            </a:r>
            <a:r>
              <a:rPr lang="de-DE" sz="800" i="1" dirty="0" smtClean="0">
                <a:hlinkClick r:id="rId4"/>
              </a:rPr>
              <a:t>en.wikipedia.org/wiki/F1_score</a:t>
            </a:r>
            <a:endParaRPr lang="de-DE" sz="800" i="1" dirty="0" smtClean="0">
              <a:solidFill>
                <a:schemeClr val="tx1"/>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26555"/>
            <a:ext cx="9144000" cy="2174453"/>
          </a:xfrm>
          <a:prstGeom prst="rect">
            <a:avLst/>
          </a:prstGeom>
        </p:spPr>
      </p:pic>
      <p:sp>
        <p:nvSpPr>
          <p:cNvPr id="6" name="TextBox 5"/>
          <p:cNvSpPr txBox="1"/>
          <p:nvPr/>
        </p:nvSpPr>
        <p:spPr>
          <a:xfrm>
            <a:off x="283794" y="2799726"/>
            <a:ext cx="792088" cy="276999"/>
          </a:xfrm>
          <a:prstGeom prst="rect">
            <a:avLst/>
          </a:prstGeom>
          <a:noFill/>
        </p:spPr>
        <p:txBody>
          <a:bodyPr wrap="square" rtlCol="0">
            <a:spAutoFit/>
          </a:bodyPr>
          <a:lstStyle/>
          <a:p>
            <a:r>
              <a:rPr lang="de-DE" sz="1200" b="1" dirty="0" err="1" smtClean="0">
                <a:solidFill>
                  <a:schemeClr val="tx1"/>
                </a:solidFill>
              </a:rPr>
              <a:t>chipseq</a:t>
            </a:r>
            <a:endParaRPr lang="de-DE" sz="1200" b="1" dirty="0" smtClean="0">
              <a:solidFill>
                <a:schemeClr val="tx1"/>
              </a:solidFill>
            </a:endParaRPr>
          </a:p>
        </p:txBody>
      </p:sp>
      <p:sp>
        <p:nvSpPr>
          <p:cNvPr id="7" name="TextBox 6"/>
          <p:cNvSpPr txBox="1"/>
          <p:nvPr/>
        </p:nvSpPr>
        <p:spPr>
          <a:xfrm>
            <a:off x="550742" y="2986194"/>
            <a:ext cx="525140" cy="461665"/>
          </a:xfrm>
          <a:prstGeom prst="rect">
            <a:avLst/>
          </a:prstGeom>
          <a:noFill/>
        </p:spPr>
        <p:txBody>
          <a:bodyPr wrap="square" rtlCol="0">
            <a:spAutoFit/>
          </a:bodyPr>
          <a:lstStyle/>
          <a:p>
            <a:r>
              <a:rPr lang="de-DE" sz="1200" b="1" dirty="0" smtClean="0">
                <a:solidFill>
                  <a:schemeClr val="tx1"/>
                </a:solidFill>
              </a:rPr>
              <a:t>TFBS </a:t>
            </a:r>
            <a:r>
              <a:rPr lang="de-DE" sz="1200" b="1" dirty="0" err="1" smtClean="0">
                <a:solidFill>
                  <a:schemeClr val="tx1"/>
                </a:solidFill>
              </a:rPr>
              <a:t>scan</a:t>
            </a:r>
            <a:endParaRPr lang="de-DE" sz="1200" b="1" dirty="0" smtClean="0">
              <a:solidFill>
                <a:schemeClr val="tx1"/>
              </a:solidFill>
            </a:endParaRPr>
          </a:p>
        </p:txBody>
      </p:sp>
    </p:spTree>
    <p:extLst>
      <p:ext uri="{BB962C8B-B14F-4D97-AF65-F5344CB8AC3E}">
        <p14:creationId xmlns:p14="http://schemas.microsoft.com/office/powerpoint/2010/main" val="122824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dirty="0" err="1" smtClean="0"/>
              <a:t>Sensitivity</a:t>
            </a:r>
            <a:r>
              <a:rPr lang="de-DE" dirty="0" smtClean="0"/>
              <a:t> </a:t>
            </a:r>
            <a:r>
              <a:rPr lang="de-DE" dirty="0" err="1" smtClean="0"/>
              <a:t>of</a:t>
            </a:r>
            <a:r>
              <a:rPr lang="de-DE" dirty="0" smtClean="0"/>
              <a:t> TFBS </a:t>
            </a:r>
            <a:r>
              <a:rPr lang="de-DE" dirty="0" err="1" smtClean="0"/>
              <a:t>scan</a:t>
            </a:r>
            <a:endParaRPr lang="de-DE"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910399"/>
            <a:ext cx="7102550" cy="5326913"/>
          </a:xfrm>
          <a:prstGeom prst="rect">
            <a:avLst/>
          </a:prstGeom>
        </p:spPr>
      </p:pic>
    </p:spTree>
    <p:extLst>
      <p:ext uri="{BB962C8B-B14F-4D97-AF65-F5344CB8AC3E}">
        <p14:creationId xmlns:p14="http://schemas.microsoft.com/office/powerpoint/2010/main" val="374104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dirty="0" err="1" smtClean="0"/>
              <a:t>Sensitivity</a:t>
            </a:r>
            <a:r>
              <a:rPr lang="de-DE" dirty="0" smtClean="0"/>
              <a:t> </a:t>
            </a:r>
            <a:r>
              <a:rPr lang="de-DE" dirty="0" err="1" smtClean="0"/>
              <a:t>of</a:t>
            </a:r>
            <a:r>
              <a:rPr lang="de-DE" dirty="0" smtClean="0"/>
              <a:t> TFBS </a:t>
            </a:r>
            <a:r>
              <a:rPr lang="de-DE" dirty="0" err="1" smtClean="0"/>
              <a:t>scan</a:t>
            </a:r>
            <a:endParaRPr lang="de-DE"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368" y="908720"/>
            <a:ext cx="7104790" cy="5328592"/>
          </a:xfrm>
          <a:prstGeom prst="rect">
            <a:avLst/>
          </a:prstGeom>
        </p:spPr>
      </p:pic>
    </p:spTree>
    <p:extLst>
      <p:ext uri="{BB962C8B-B14F-4D97-AF65-F5344CB8AC3E}">
        <p14:creationId xmlns:p14="http://schemas.microsoft.com/office/powerpoint/2010/main" val="417297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dirty="0" err="1" smtClean="0"/>
              <a:t>Sensitivity</a:t>
            </a:r>
            <a:r>
              <a:rPr lang="de-DE" dirty="0" smtClean="0"/>
              <a:t> </a:t>
            </a:r>
            <a:r>
              <a:rPr lang="de-DE" dirty="0" err="1" smtClean="0"/>
              <a:t>of</a:t>
            </a:r>
            <a:r>
              <a:rPr lang="de-DE" dirty="0" smtClean="0"/>
              <a:t> TFBS </a:t>
            </a:r>
            <a:r>
              <a:rPr lang="de-DE" dirty="0" err="1" smtClean="0"/>
              <a:t>scan</a:t>
            </a:r>
            <a:endParaRPr lang="de-DE"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818709"/>
            <a:ext cx="7128792" cy="5346595"/>
          </a:xfrm>
          <a:prstGeom prst="rect">
            <a:avLst/>
          </a:prstGeom>
        </p:spPr>
      </p:pic>
    </p:spTree>
    <p:extLst>
      <p:ext uri="{BB962C8B-B14F-4D97-AF65-F5344CB8AC3E}">
        <p14:creationId xmlns:p14="http://schemas.microsoft.com/office/powerpoint/2010/main" val="417297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dirty="0" err="1" smtClean="0"/>
              <a:t>Sensitivity</a:t>
            </a:r>
            <a:r>
              <a:rPr lang="de-DE" dirty="0" smtClean="0"/>
              <a:t> </a:t>
            </a:r>
            <a:r>
              <a:rPr lang="de-DE" dirty="0" err="1" smtClean="0"/>
              <a:t>of</a:t>
            </a:r>
            <a:r>
              <a:rPr lang="de-DE" dirty="0" smtClean="0"/>
              <a:t> TFBS </a:t>
            </a:r>
            <a:r>
              <a:rPr lang="de-DE" dirty="0" err="1" smtClean="0"/>
              <a:t>scan</a:t>
            </a:r>
            <a:endParaRPr lang="de-DE"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7692" t="9035" r="7845" b="17585"/>
          <a:stretch/>
        </p:blipFill>
        <p:spPr>
          <a:xfrm>
            <a:off x="-108520" y="1124744"/>
            <a:ext cx="9397873" cy="4947151"/>
          </a:xfrm>
          <a:prstGeom prst="rect">
            <a:avLst/>
          </a:prstGeom>
        </p:spPr>
      </p:pic>
    </p:spTree>
    <p:extLst>
      <p:ext uri="{BB962C8B-B14F-4D97-AF65-F5344CB8AC3E}">
        <p14:creationId xmlns:p14="http://schemas.microsoft.com/office/powerpoint/2010/main" val="417297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dirty="0" err="1" smtClean="0"/>
              <a:t>Sensitivity</a:t>
            </a:r>
            <a:r>
              <a:rPr lang="de-DE" dirty="0" smtClean="0"/>
              <a:t> </a:t>
            </a:r>
            <a:r>
              <a:rPr lang="de-DE" dirty="0" err="1" smtClean="0"/>
              <a:t>of</a:t>
            </a:r>
            <a:r>
              <a:rPr lang="de-DE" dirty="0" smtClean="0"/>
              <a:t> TFBS </a:t>
            </a:r>
            <a:r>
              <a:rPr lang="de-DE" dirty="0" err="1" smtClean="0"/>
              <a:t>scan</a:t>
            </a:r>
            <a:endParaRPr lang="de-DE" dirty="0"/>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308" t="10182" r="8769" b="18769"/>
          <a:stretch/>
        </p:blipFill>
        <p:spPr>
          <a:xfrm>
            <a:off x="-88152" y="1340768"/>
            <a:ext cx="9266567" cy="4995478"/>
          </a:xfrm>
          <a:prstGeom prst="rect">
            <a:avLst/>
          </a:prstGeom>
        </p:spPr>
      </p:pic>
    </p:spTree>
    <p:extLst>
      <p:ext uri="{BB962C8B-B14F-4D97-AF65-F5344CB8AC3E}">
        <p14:creationId xmlns:p14="http://schemas.microsoft.com/office/powerpoint/2010/main" val="417297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dirty="0" err="1" smtClean="0"/>
              <a:t>Sensitivity</a:t>
            </a:r>
            <a:r>
              <a:rPr lang="de-DE" dirty="0" smtClean="0"/>
              <a:t> </a:t>
            </a:r>
            <a:r>
              <a:rPr lang="de-DE" dirty="0" err="1" smtClean="0"/>
              <a:t>of</a:t>
            </a:r>
            <a:r>
              <a:rPr lang="de-DE" dirty="0" smtClean="0"/>
              <a:t> TFBS </a:t>
            </a:r>
            <a:r>
              <a:rPr lang="de-DE" dirty="0" err="1" smtClean="0"/>
              <a:t>scan</a:t>
            </a:r>
            <a:endParaRPr lang="de-DE"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7738" r="7500" b="15142"/>
          <a:stretch/>
        </p:blipFill>
        <p:spPr>
          <a:xfrm>
            <a:off x="35496" y="1268760"/>
            <a:ext cx="9102474" cy="4979513"/>
          </a:xfrm>
          <a:prstGeom prst="rect">
            <a:avLst/>
          </a:prstGeom>
        </p:spPr>
      </p:pic>
      <p:sp>
        <p:nvSpPr>
          <p:cNvPr id="11" name="Down Arrow 10"/>
          <p:cNvSpPr/>
          <p:nvPr/>
        </p:nvSpPr>
        <p:spPr>
          <a:xfrm>
            <a:off x="1807232" y="1535020"/>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Down Arrow 11"/>
          <p:cNvSpPr/>
          <p:nvPr/>
        </p:nvSpPr>
        <p:spPr>
          <a:xfrm>
            <a:off x="3164498" y="1535020"/>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Down Arrow 14"/>
          <p:cNvSpPr/>
          <p:nvPr/>
        </p:nvSpPr>
        <p:spPr>
          <a:xfrm>
            <a:off x="4788024" y="1513248"/>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Down Arrow 15"/>
          <p:cNvSpPr/>
          <p:nvPr/>
        </p:nvSpPr>
        <p:spPr>
          <a:xfrm>
            <a:off x="6134404" y="1524134"/>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Down Arrow 16"/>
          <p:cNvSpPr/>
          <p:nvPr/>
        </p:nvSpPr>
        <p:spPr>
          <a:xfrm rot="10800000">
            <a:off x="1807232" y="5589240"/>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Down Arrow 17"/>
          <p:cNvSpPr/>
          <p:nvPr/>
        </p:nvSpPr>
        <p:spPr>
          <a:xfrm rot="10800000">
            <a:off x="3164498" y="5713198"/>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Down Arrow 18"/>
          <p:cNvSpPr/>
          <p:nvPr/>
        </p:nvSpPr>
        <p:spPr>
          <a:xfrm rot="10800000">
            <a:off x="4788024" y="5713198"/>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Down Arrow 19"/>
          <p:cNvSpPr/>
          <p:nvPr/>
        </p:nvSpPr>
        <p:spPr>
          <a:xfrm rot="10800000">
            <a:off x="6143017" y="5833842"/>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0083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6" grpId="0" animBg="1"/>
      <p:bldP spid="17"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de-DE" dirty="0" err="1" smtClean="0"/>
              <a:t>Sensitivity</a:t>
            </a:r>
            <a:r>
              <a:rPr lang="de-DE" dirty="0" smtClean="0"/>
              <a:t> </a:t>
            </a:r>
            <a:r>
              <a:rPr lang="de-DE" dirty="0" err="1" smtClean="0"/>
              <a:t>of</a:t>
            </a:r>
            <a:r>
              <a:rPr lang="de-DE" dirty="0" smtClean="0"/>
              <a:t> TFBS </a:t>
            </a:r>
            <a:r>
              <a:rPr lang="de-DE" dirty="0" err="1" smtClean="0"/>
              <a:t>scan</a:t>
            </a:r>
            <a:endParaRPr lang="de-DE"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4048"/>
          <a:stretch/>
        </p:blipFill>
        <p:spPr>
          <a:xfrm>
            <a:off x="216024" y="819631"/>
            <a:ext cx="8748464" cy="5561697"/>
          </a:xfrm>
          <a:prstGeom prst="rect">
            <a:avLst/>
          </a:prstGeom>
        </p:spPr>
      </p:pic>
      <p:sp>
        <p:nvSpPr>
          <p:cNvPr id="4" name="Oval 3"/>
          <p:cNvSpPr/>
          <p:nvPr/>
        </p:nvSpPr>
        <p:spPr>
          <a:xfrm>
            <a:off x="1907704" y="1246988"/>
            <a:ext cx="432048" cy="28803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5-Point Star 10"/>
          <p:cNvSpPr/>
          <p:nvPr/>
        </p:nvSpPr>
        <p:spPr>
          <a:xfrm>
            <a:off x="1860729" y="1772816"/>
            <a:ext cx="525998" cy="432048"/>
          </a:xfrm>
          <a:prstGeom prst="star5">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5-Point Star 11"/>
          <p:cNvSpPr/>
          <p:nvPr/>
        </p:nvSpPr>
        <p:spPr>
          <a:xfrm>
            <a:off x="1857469" y="2780928"/>
            <a:ext cx="525998" cy="432048"/>
          </a:xfrm>
          <a:prstGeom prst="star5">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5-Point Star 14"/>
          <p:cNvSpPr/>
          <p:nvPr/>
        </p:nvSpPr>
        <p:spPr>
          <a:xfrm>
            <a:off x="1860729" y="3914600"/>
            <a:ext cx="525998" cy="432048"/>
          </a:xfrm>
          <a:prstGeom prst="star5">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5-Point Star 15"/>
          <p:cNvSpPr/>
          <p:nvPr/>
        </p:nvSpPr>
        <p:spPr>
          <a:xfrm>
            <a:off x="1896818" y="4941168"/>
            <a:ext cx="525998" cy="432048"/>
          </a:xfrm>
          <a:prstGeom prst="star5">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5028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Precision </a:t>
            </a:r>
            <a:r>
              <a:rPr lang="de-DE" dirty="0" err="1" smtClean="0"/>
              <a:t>of</a:t>
            </a:r>
            <a:r>
              <a:rPr lang="de-DE" dirty="0" smtClean="0"/>
              <a:t> TFBS </a:t>
            </a:r>
            <a:r>
              <a:rPr lang="de-DE" dirty="0" err="1" smtClean="0"/>
              <a:t>scan</a:t>
            </a:r>
            <a:endParaRPr lang="de-DE"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1905"/>
          <a:stretch/>
        </p:blipFill>
        <p:spPr>
          <a:xfrm>
            <a:off x="288032" y="845543"/>
            <a:ext cx="8460432" cy="5247753"/>
          </a:xfrm>
          <a:prstGeom prst="rect">
            <a:avLst/>
          </a:prstGeom>
        </p:spPr>
      </p:pic>
      <p:sp>
        <p:nvSpPr>
          <p:cNvPr id="5" name="Down Arrow 4"/>
          <p:cNvSpPr/>
          <p:nvPr/>
        </p:nvSpPr>
        <p:spPr>
          <a:xfrm>
            <a:off x="3214734" y="807251"/>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Down Arrow 5"/>
          <p:cNvSpPr/>
          <p:nvPr/>
        </p:nvSpPr>
        <p:spPr>
          <a:xfrm>
            <a:off x="4705130" y="877817"/>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Down Arrow 6"/>
          <p:cNvSpPr/>
          <p:nvPr/>
        </p:nvSpPr>
        <p:spPr>
          <a:xfrm>
            <a:off x="6206412" y="1263012"/>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Down Arrow 7"/>
          <p:cNvSpPr/>
          <p:nvPr/>
        </p:nvSpPr>
        <p:spPr>
          <a:xfrm>
            <a:off x="7984840" y="1388793"/>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Down Arrow 8"/>
          <p:cNvSpPr/>
          <p:nvPr/>
        </p:nvSpPr>
        <p:spPr>
          <a:xfrm rot="10800000">
            <a:off x="3214734" y="5848694"/>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Down Arrow 10"/>
          <p:cNvSpPr/>
          <p:nvPr/>
        </p:nvSpPr>
        <p:spPr>
          <a:xfrm rot="10800000">
            <a:off x="4705130" y="6001094"/>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Down Arrow 11"/>
          <p:cNvSpPr/>
          <p:nvPr/>
        </p:nvSpPr>
        <p:spPr>
          <a:xfrm rot="10800000">
            <a:off x="6194023" y="5946664"/>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Down Arrow 12"/>
          <p:cNvSpPr/>
          <p:nvPr/>
        </p:nvSpPr>
        <p:spPr>
          <a:xfrm rot="10800000">
            <a:off x="7984840" y="6082410"/>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473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a:t>TOBIAS</a:t>
            </a:r>
          </a:p>
          <a:p>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874" y="913961"/>
            <a:ext cx="5280252" cy="5030079"/>
          </a:xfrm>
          <a:prstGeom prst="rect">
            <a:avLst/>
          </a:prstGeom>
        </p:spPr>
      </p:pic>
    </p:spTree>
    <p:extLst>
      <p:ext uri="{BB962C8B-B14F-4D97-AF65-F5344CB8AC3E}">
        <p14:creationId xmlns:p14="http://schemas.microsoft.com/office/powerpoint/2010/main" val="264666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Precision </a:t>
            </a:r>
            <a:r>
              <a:rPr lang="de-DE" dirty="0" err="1" smtClean="0"/>
              <a:t>of</a:t>
            </a:r>
            <a:r>
              <a:rPr lang="de-DE" dirty="0" smtClean="0"/>
              <a:t> TFBS </a:t>
            </a:r>
            <a:r>
              <a:rPr lang="de-DE" dirty="0" err="1" smtClean="0"/>
              <a:t>scan</a:t>
            </a:r>
            <a:endParaRPr lang="de-DE"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4404"/>
          <a:stretch/>
        </p:blipFill>
        <p:spPr>
          <a:xfrm>
            <a:off x="360040" y="930728"/>
            <a:ext cx="8460432" cy="5401027"/>
          </a:xfrm>
          <a:prstGeom prst="rect">
            <a:avLst/>
          </a:prstGeom>
        </p:spPr>
      </p:pic>
      <p:sp>
        <p:nvSpPr>
          <p:cNvPr id="5" name="Oval 4"/>
          <p:cNvSpPr/>
          <p:nvPr/>
        </p:nvSpPr>
        <p:spPr>
          <a:xfrm>
            <a:off x="6876256" y="1364363"/>
            <a:ext cx="432048" cy="28803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Oval 5"/>
          <p:cNvSpPr/>
          <p:nvPr/>
        </p:nvSpPr>
        <p:spPr>
          <a:xfrm>
            <a:off x="467544" y="1916832"/>
            <a:ext cx="1296144" cy="28803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5-Point Star 6"/>
          <p:cNvSpPr/>
          <p:nvPr/>
        </p:nvSpPr>
        <p:spPr>
          <a:xfrm>
            <a:off x="6843598" y="1829744"/>
            <a:ext cx="525998" cy="432048"/>
          </a:xfrm>
          <a:prstGeom prst="star5">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6489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F1-Score </a:t>
            </a:r>
            <a:r>
              <a:rPr lang="de-DE" dirty="0" err="1" smtClean="0"/>
              <a:t>of</a:t>
            </a:r>
            <a:r>
              <a:rPr lang="de-DE" dirty="0" smtClean="0"/>
              <a:t> TFBS </a:t>
            </a:r>
            <a:r>
              <a:rPr lang="de-DE" dirty="0" err="1" smtClean="0"/>
              <a:t>scan</a:t>
            </a:r>
            <a:endParaRPr lang="de-DE"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0834"/>
          <a:stretch/>
        </p:blipFill>
        <p:spPr>
          <a:xfrm>
            <a:off x="179512" y="848224"/>
            <a:ext cx="8676456" cy="5317080"/>
          </a:xfrm>
          <a:prstGeom prst="rect">
            <a:avLst/>
          </a:prstGeom>
        </p:spPr>
      </p:pic>
      <p:sp>
        <p:nvSpPr>
          <p:cNvPr id="4" name="Down Arrow 3"/>
          <p:cNvSpPr/>
          <p:nvPr/>
        </p:nvSpPr>
        <p:spPr>
          <a:xfrm>
            <a:off x="2537810" y="764704"/>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Down Arrow 4"/>
          <p:cNvSpPr/>
          <p:nvPr/>
        </p:nvSpPr>
        <p:spPr>
          <a:xfrm>
            <a:off x="5868144" y="602609"/>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Down Arrow 6"/>
          <p:cNvSpPr/>
          <p:nvPr/>
        </p:nvSpPr>
        <p:spPr>
          <a:xfrm rot="10800000">
            <a:off x="2527896" y="5920702"/>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Down Arrow 7"/>
          <p:cNvSpPr/>
          <p:nvPr/>
        </p:nvSpPr>
        <p:spPr>
          <a:xfrm rot="10800000">
            <a:off x="5868144" y="5996904"/>
            <a:ext cx="386934" cy="4892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0182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a:t>F1-Score </a:t>
            </a:r>
            <a:r>
              <a:rPr lang="de-DE" dirty="0" err="1"/>
              <a:t>of</a:t>
            </a:r>
            <a:r>
              <a:rPr lang="de-DE" dirty="0"/>
              <a:t> TFBS </a:t>
            </a:r>
            <a:r>
              <a:rPr lang="de-DE" dirty="0" err="1"/>
              <a:t>scan</a:t>
            </a:r>
            <a:endParaRPr lang="de-DE" dirty="0"/>
          </a:p>
          <a:p>
            <a:endParaRPr lang="de-DE"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5556" r="14643" b="7734"/>
          <a:stretch/>
        </p:blipFill>
        <p:spPr>
          <a:xfrm>
            <a:off x="107504" y="909102"/>
            <a:ext cx="8820472" cy="4896162"/>
          </a:xfrm>
          <a:prstGeom prst="rect">
            <a:avLst/>
          </a:prstGeom>
        </p:spPr>
      </p:pic>
      <p:sp>
        <p:nvSpPr>
          <p:cNvPr id="4" name="Oval 3"/>
          <p:cNvSpPr/>
          <p:nvPr/>
        </p:nvSpPr>
        <p:spPr>
          <a:xfrm>
            <a:off x="4377918" y="1048542"/>
            <a:ext cx="432048" cy="28803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p:cNvSpPr/>
          <p:nvPr/>
        </p:nvSpPr>
        <p:spPr>
          <a:xfrm>
            <a:off x="132790" y="3861048"/>
            <a:ext cx="1342865" cy="28803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5-Point Star 5"/>
          <p:cNvSpPr/>
          <p:nvPr/>
        </p:nvSpPr>
        <p:spPr>
          <a:xfrm>
            <a:off x="4338398" y="3760576"/>
            <a:ext cx="525998" cy="432048"/>
          </a:xfrm>
          <a:prstGeom prst="star5">
            <a:avLst/>
          </a:prstGeom>
          <a:solidFill>
            <a:srgbClr val="336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2691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78" y="1772816"/>
            <a:ext cx="7989065" cy="3611058"/>
          </a:xfrm>
          <a:prstGeom prst="rect">
            <a:avLst/>
          </a:prstGeom>
        </p:spPr>
      </p:pic>
    </p:spTree>
    <p:extLst>
      <p:ext uri="{BB962C8B-B14F-4D97-AF65-F5344CB8AC3E}">
        <p14:creationId xmlns:p14="http://schemas.microsoft.com/office/powerpoint/2010/main" val="420051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TOBIAS</a:t>
            </a:r>
            <a:endParaRPr lang="de-DE" dirty="0"/>
          </a:p>
        </p:txBody>
      </p:sp>
      <p:sp>
        <p:nvSpPr>
          <p:cNvPr id="3" name="TextBox 2"/>
          <p:cNvSpPr txBox="1"/>
          <p:nvPr/>
        </p:nvSpPr>
        <p:spPr>
          <a:xfrm>
            <a:off x="467544" y="1052736"/>
            <a:ext cx="8136904" cy="830997"/>
          </a:xfrm>
          <a:prstGeom prst="rect">
            <a:avLst/>
          </a:prstGeom>
          <a:noFill/>
        </p:spPr>
        <p:txBody>
          <a:bodyPr wrap="square" rtlCol="0">
            <a:spAutoFit/>
          </a:bodyPr>
          <a:lstStyle/>
          <a:p>
            <a:r>
              <a:rPr lang="en-US" sz="2400" b="1" dirty="0">
                <a:solidFill>
                  <a:srgbClr val="FF0000"/>
                </a:solidFill>
              </a:rPr>
              <a:t>T</a:t>
            </a:r>
            <a:r>
              <a:rPr lang="en-US" sz="2400" dirty="0"/>
              <a:t>ranscription factor </a:t>
            </a:r>
            <a:r>
              <a:rPr lang="en-US" sz="2400" b="1" dirty="0">
                <a:solidFill>
                  <a:srgbClr val="FF0000"/>
                </a:solidFill>
              </a:rPr>
              <a:t>O</a:t>
            </a:r>
            <a:r>
              <a:rPr lang="en-US" sz="2400" dirty="0"/>
              <a:t>ccupancy prediction </a:t>
            </a:r>
            <a:r>
              <a:rPr lang="en-US" sz="2400" b="1" dirty="0">
                <a:solidFill>
                  <a:srgbClr val="FF0000"/>
                </a:solidFill>
              </a:rPr>
              <a:t>B</a:t>
            </a:r>
            <a:r>
              <a:rPr lang="en-US" sz="2400" dirty="0"/>
              <a:t>y </a:t>
            </a:r>
            <a:r>
              <a:rPr lang="en-US" sz="2400" b="1" dirty="0">
                <a:solidFill>
                  <a:srgbClr val="FF0000"/>
                </a:solidFill>
              </a:rPr>
              <a:t>I</a:t>
            </a:r>
            <a:r>
              <a:rPr lang="en-US" sz="2400" dirty="0"/>
              <a:t>nvestigation of </a:t>
            </a:r>
            <a:r>
              <a:rPr lang="en-US" sz="2400" b="1" dirty="0">
                <a:solidFill>
                  <a:srgbClr val="FF0000"/>
                </a:solidFill>
              </a:rPr>
              <a:t>A</a:t>
            </a:r>
            <a:r>
              <a:rPr lang="en-US" sz="2400" dirty="0"/>
              <a:t>TAC-</a:t>
            </a:r>
            <a:r>
              <a:rPr lang="en-US" sz="2400" dirty="0" err="1"/>
              <a:t>seq</a:t>
            </a:r>
            <a:r>
              <a:rPr lang="en-US" sz="2400" dirty="0"/>
              <a:t> </a:t>
            </a:r>
            <a:r>
              <a:rPr lang="en-US" sz="2400" b="1" dirty="0">
                <a:solidFill>
                  <a:srgbClr val="FF0000"/>
                </a:solidFill>
              </a:rPr>
              <a:t>S</a:t>
            </a:r>
            <a:r>
              <a:rPr lang="en-US" sz="2400" dirty="0"/>
              <a:t>ignal</a:t>
            </a:r>
            <a:endParaRPr lang="de-DE" sz="2400" dirty="0" smtClean="0">
              <a:solidFill>
                <a:schemeClr val="tx1"/>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988840"/>
            <a:ext cx="7888287" cy="387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479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TFBS </a:t>
            </a:r>
            <a:r>
              <a:rPr lang="de-DE" dirty="0" err="1" smtClean="0"/>
              <a:t>scan</a:t>
            </a:r>
            <a:endParaRPr lang="de-DE"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844824"/>
            <a:ext cx="6401694" cy="3286584"/>
          </a:xfrm>
          <a:prstGeom prst="rect">
            <a:avLst/>
          </a:prstGeom>
        </p:spPr>
      </p:pic>
      <p:sp>
        <p:nvSpPr>
          <p:cNvPr id="11" name="Right Arrow 10"/>
          <p:cNvSpPr/>
          <p:nvPr/>
        </p:nvSpPr>
        <p:spPr>
          <a:xfrm rot="20547252">
            <a:off x="3072817" y="2240480"/>
            <a:ext cx="2702516" cy="503206"/>
          </a:xfrm>
          <a:prstGeom prst="rightArrow">
            <a:avLst>
              <a:gd name="adj1" fmla="val 38724"/>
              <a:gd name="adj2" fmla="val 9832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2" name="Rectangle 11"/>
          <p:cNvSpPr/>
          <p:nvPr/>
        </p:nvSpPr>
        <p:spPr>
          <a:xfrm>
            <a:off x="5796136" y="1196752"/>
            <a:ext cx="2232248" cy="24482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Box 13"/>
          <p:cNvSpPr txBox="1"/>
          <p:nvPr/>
        </p:nvSpPr>
        <p:spPr>
          <a:xfrm>
            <a:off x="6012160" y="1412776"/>
            <a:ext cx="2088232" cy="1938992"/>
          </a:xfrm>
          <a:prstGeom prst="rect">
            <a:avLst/>
          </a:prstGeom>
          <a:noFill/>
        </p:spPr>
        <p:txBody>
          <a:bodyPr wrap="square" rtlCol="0">
            <a:spAutoFit/>
          </a:bodyPr>
          <a:lstStyle/>
          <a:p>
            <a:r>
              <a:rPr lang="de-DE" sz="2400" dirty="0" err="1" smtClean="0">
                <a:solidFill>
                  <a:schemeClr val="tx1"/>
                </a:solidFill>
              </a:rPr>
              <a:t>Transcription</a:t>
            </a:r>
            <a:endParaRPr lang="de-DE" sz="2400" dirty="0" smtClean="0">
              <a:solidFill>
                <a:schemeClr val="tx1"/>
              </a:solidFill>
            </a:endParaRPr>
          </a:p>
          <a:p>
            <a:r>
              <a:rPr lang="de-DE" sz="2400" dirty="0" err="1" smtClean="0"/>
              <a:t>Factor</a:t>
            </a:r>
            <a:endParaRPr lang="de-DE" sz="2400" dirty="0" smtClean="0"/>
          </a:p>
          <a:p>
            <a:r>
              <a:rPr lang="de-DE" sz="2400" dirty="0" smtClean="0">
                <a:solidFill>
                  <a:schemeClr val="tx1"/>
                </a:solidFill>
              </a:rPr>
              <a:t>Binding</a:t>
            </a:r>
          </a:p>
          <a:p>
            <a:r>
              <a:rPr lang="de-DE" sz="2400" dirty="0" smtClean="0"/>
              <a:t>Sites</a:t>
            </a:r>
          </a:p>
          <a:p>
            <a:r>
              <a:rPr lang="de-DE" sz="2400" dirty="0" err="1" smtClean="0"/>
              <a:t>scan</a:t>
            </a:r>
            <a:endParaRPr lang="de-DE" sz="2400" dirty="0" smtClean="0">
              <a:solidFill>
                <a:schemeClr val="tx1"/>
              </a:solidFill>
            </a:endParaRPr>
          </a:p>
        </p:txBody>
      </p:sp>
    </p:spTree>
    <p:extLst>
      <p:ext uri="{BB962C8B-B14F-4D97-AF65-F5344CB8AC3E}">
        <p14:creationId xmlns:p14="http://schemas.microsoft.com/office/powerpoint/2010/main" val="394045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smtClean="0"/>
              <a:t>TFBS Scan Input</a:t>
            </a:r>
            <a:endParaRPr lang="de-DE" dirty="0"/>
          </a:p>
        </p:txBody>
      </p:sp>
      <p:sp>
        <p:nvSpPr>
          <p:cNvPr id="5" name="Right Arrow Callout 4"/>
          <p:cNvSpPr/>
          <p:nvPr/>
        </p:nvSpPr>
        <p:spPr>
          <a:xfrm>
            <a:off x="3875670" y="2708920"/>
            <a:ext cx="2880320" cy="1800200"/>
          </a:xfrm>
          <a:prstGeom prst="rightArrowCallout">
            <a:avLst>
              <a:gd name="adj1" fmla="val 15891"/>
              <a:gd name="adj2" fmla="val 19173"/>
              <a:gd name="adj3" fmla="val 32445"/>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lowchart: Multidocument 6"/>
          <p:cNvSpPr/>
          <p:nvPr/>
        </p:nvSpPr>
        <p:spPr>
          <a:xfrm>
            <a:off x="6948264" y="2204864"/>
            <a:ext cx="1872208" cy="2736304"/>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Box 7"/>
          <p:cNvSpPr txBox="1"/>
          <p:nvPr/>
        </p:nvSpPr>
        <p:spPr>
          <a:xfrm>
            <a:off x="4374819" y="3191710"/>
            <a:ext cx="936104" cy="830997"/>
          </a:xfrm>
          <a:prstGeom prst="rect">
            <a:avLst/>
          </a:prstGeom>
          <a:noFill/>
        </p:spPr>
        <p:txBody>
          <a:bodyPr wrap="square" rtlCol="0">
            <a:spAutoFit/>
          </a:bodyPr>
          <a:lstStyle/>
          <a:p>
            <a:r>
              <a:rPr lang="de-DE" sz="2400" b="1" dirty="0" smtClean="0">
                <a:solidFill>
                  <a:schemeClr val="tx1"/>
                </a:solidFill>
              </a:rPr>
              <a:t>TFBS </a:t>
            </a:r>
            <a:r>
              <a:rPr lang="de-DE" sz="2400" b="1" dirty="0" err="1" smtClean="0">
                <a:solidFill>
                  <a:schemeClr val="tx1"/>
                </a:solidFill>
              </a:rPr>
              <a:t>scan</a:t>
            </a:r>
            <a:endParaRPr lang="de-DE" sz="2400" b="1" dirty="0" smtClean="0">
              <a:solidFill>
                <a:schemeClr val="tx1"/>
              </a:solidFill>
            </a:endParaRPr>
          </a:p>
        </p:txBody>
      </p:sp>
      <p:sp>
        <p:nvSpPr>
          <p:cNvPr id="9" name="TextBox 8"/>
          <p:cNvSpPr txBox="1"/>
          <p:nvPr/>
        </p:nvSpPr>
        <p:spPr>
          <a:xfrm>
            <a:off x="323528" y="2972851"/>
            <a:ext cx="2304256" cy="1200329"/>
          </a:xfrm>
          <a:prstGeom prst="rect">
            <a:avLst/>
          </a:prstGeom>
          <a:noFill/>
        </p:spPr>
        <p:txBody>
          <a:bodyPr wrap="square" rtlCol="0">
            <a:spAutoFit/>
          </a:bodyPr>
          <a:lstStyle/>
          <a:p>
            <a:pPr marL="285750" indent="-285750">
              <a:buFont typeface="Arial" panose="020B0604020202020204" pitchFamily="34" charset="0"/>
              <a:buChar char="•"/>
            </a:pPr>
            <a:r>
              <a:rPr lang="de-DE" dirty="0" smtClean="0">
                <a:solidFill>
                  <a:schemeClr val="tx1"/>
                </a:solidFill>
              </a:rPr>
              <a:t>a </a:t>
            </a:r>
            <a:r>
              <a:rPr lang="de-DE" dirty="0" err="1" smtClean="0">
                <a:solidFill>
                  <a:schemeClr val="tx1"/>
                </a:solidFill>
              </a:rPr>
              <a:t>file</a:t>
            </a:r>
            <a:r>
              <a:rPr lang="de-DE" dirty="0" smtClean="0">
                <a:solidFill>
                  <a:schemeClr val="tx1"/>
                </a:solidFill>
              </a:rPr>
              <a:t> </a:t>
            </a:r>
            <a:r>
              <a:rPr lang="de-DE" dirty="0" err="1" smtClean="0">
                <a:solidFill>
                  <a:schemeClr val="tx1"/>
                </a:solidFill>
              </a:rPr>
              <a:t>with</a:t>
            </a:r>
            <a:r>
              <a:rPr lang="de-DE" dirty="0" smtClean="0">
                <a:solidFill>
                  <a:schemeClr val="tx1"/>
                </a:solidFill>
              </a:rPr>
              <a:t> </a:t>
            </a:r>
            <a:r>
              <a:rPr lang="de-DE" dirty="0" err="1" smtClean="0">
                <a:solidFill>
                  <a:schemeClr val="tx1"/>
                </a:solidFill>
              </a:rPr>
              <a:t>motifs</a:t>
            </a:r>
            <a:endParaRPr lang="de-DE" dirty="0" smtClean="0">
              <a:solidFill>
                <a:schemeClr val="tx1"/>
              </a:solidFill>
            </a:endParaRPr>
          </a:p>
          <a:p>
            <a:pPr marL="285750" indent="-285750">
              <a:buFont typeface="Arial" panose="020B0604020202020204" pitchFamily="34" charset="0"/>
              <a:buChar char="•"/>
            </a:pPr>
            <a:r>
              <a:rPr lang="de-DE" dirty="0" smtClean="0"/>
              <a:t>a </a:t>
            </a:r>
            <a:r>
              <a:rPr lang="de-DE" dirty="0" err="1" smtClean="0"/>
              <a:t>genome</a:t>
            </a:r>
            <a:r>
              <a:rPr lang="de-DE" dirty="0" smtClean="0"/>
              <a:t> </a:t>
            </a:r>
            <a:r>
              <a:rPr lang="de-DE" dirty="0" err="1" smtClean="0"/>
              <a:t>file</a:t>
            </a:r>
            <a:endParaRPr lang="de-DE" dirty="0" smtClean="0"/>
          </a:p>
          <a:p>
            <a:pPr marL="285750" indent="-285750">
              <a:buFont typeface="Arial" panose="020B0604020202020204" pitchFamily="34" charset="0"/>
              <a:buChar char="•"/>
            </a:pPr>
            <a:r>
              <a:rPr lang="de-DE" dirty="0" smtClean="0"/>
              <a:t>a .</a:t>
            </a:r>
            <a:r>
              <a:rPr lang="de-DE" dirty="0" err="1" smtClean="0"/>
              <a:t>bed</a:t>
            </a:r>
            <a:r>
              <a:rPr lang="de-DE" dirty="0" smtClean="0"/>
              <a:t> </a:t>
            </a:r>
            <a:r>
              <a:rPr lang="de-DE" dirty="0" err="1" smtClean="0"/>
              <a:t>file</a:t>
            </a:r>
            <a:r>
              <a:rPr lang="de-DE" dirty="0" smtClean="0"/>
              <a:t> </a:t>
            </a:r>
            <a:r>
              <a:rPr lang="de-DE" dirty="0" err="1" smtClean="0"/>
              <a:t>with</a:t>
            </a:r>
            <a:r>
              <a:rPr lang="de-DE" dirty="0" smtClean="0"/>
              <a:t> </a:t>
            </a:r>
            <a:r>
              <a:rPr lang="de-DE" dirty="0" err="1" smtClean="0"/>
              <a:t>peaks</a:t>
            </a:r>
            <a:r>
              <a:rPr lang="de-DE" dirty="0" smtClean="0"/>
              <a:t> (optional)</a:t>
            </a:r>
          </a:p>
        </p:txBody>
      </p:sp>
      <p:sp>
        <p:nvSpPr>
          <p:cNvPr id="10" name="Right Arrow Callout 9"/>
          <p:cNvSpPr/>
          <p:nvPr/>
        </p:nvSpPr>
        <p:spPr>
          <a:xfrm>
            <a:off x="323528" y="2708920"/>
            <a:ext cx="3312368" cy="1800200"/>
          </a:xfrm>
          <a:prstGeom prst="rightArrowCallout">
            <a:avLst>
              <a:gd name="adj1" fmla="val 15891"/>
              <a:gd name="adj2" fmla="val 19173"/>
              <a:gd name="adj3" fmla="val 32445"/>
              <a:gd name="adj4" fmla="val 694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Box 12"/>
          <p:cNvSpPr txBox="1"/>
          <p:nvPr/>
        </p:nvSpPr>
        <p:spPr>
          <a:xfrm>
            <a:off x="6948264" y="2852936"/>
            <a:ext cx="1584177" cy="1477328"/>
          </a:xfrm>
          <a:prstGeom prst="rect">
            <a:avLst/>
          </a:prstGeom>
          <a:noFill/>
        </p:spPr>
        <p:txBody>
          <a:bodyPr wrap="square" rtlCol="0">
            <a:spAutoFit/>
          </a:bodyPr>
          <a:lstStyle/>
          <a:p>
            <a:r>
              <a:rPr lang="de-DE" dirty="0" smtClean="0"/>
              <a:t>.</a:t>
            </a:r>
            <a:r>
              <a:rPr lang="de-DE" dirty="0" err="1" smtClean="0"/>
              <a:t>bed</a:t>
            </a:r>
            <a:r>
              <a:rPr lang="de-DE" dirty="0" smtClean="0"/>
              <a:t> </a:t>
            </a:r>
            <a:r>
              <a:rPr lang="de-DE" dirty="0" err="1" smtClean="0"/>
              <a:t>files</a:t>
            </a:r>
            <a:r>
              <a:rPr lang="de-DE" dirty="0" smtClean="0"/>
              <a:t> </a:t>
            </a:r>
            <a:r>
              <a:rPr lang="de-DE" dirty="0" err="1" smtClean="0"/>
              <a:t>each</a:t>
            </a:r>
            <a:r>
              <a:rPr lang="de-DE" dirty="0" smtClean="0"/>
              <a:t> </a:t>
            </a:r>
            <a:r>
              <a:rPr lang="de-DE" dirty="0" err="1" smtClean="0"/>
              <a:t>containing</a:t>
            </a:r>
            <a:r>
              <a:rPr lang="de-DE" dirty="0" smtClean="0"/>
              <a:t> </a:t>
            </a:r>
            <a:r>
              <a:rPr lang="de-DE" dirty="0" err="1" smtClean="0"/>
              <a:t>the</a:t>
            </a:r>
            <a:r>
              <a:rPr lang="de-DE" dirty="0" smtClean="0"/>
              <a:t> </a:t>
            </a:r>
            <a:r>
              <a:rPr lang="de-DE" dirty="0" err="1" smtClean="0"/>
              <a:t>information</a:t>
            </a:r>
            <a:r>
              <a:rPr lang="de-DE" dirty="0" smtClean="0"/>
              <a:t> </a:t>
            </a:r>
            <a:r>
              <a:rPr lang="de-DE" dirty="0" err="1" smtClean="0"/>
              <a:t>only</a:t>
            </a:r>
            <a:r>
              <a:rPr lang="de-DE" dirty="0" smtClean="0"/>
              <a:t> </a:t>
            </a:r>
            <a:r>
              <a:rPr lang="de-DE" dirty="0" err="1" smtClean="0"/>
              <a:t>for</a:t>
            </a:r>
            <a:r>
              <a:rPr lang="de-DE" dirty="0" smtClean="0"/>
              <a:t> </a:t>
            </a:r>
            <a:r>
              <a:rPr lang="de-DE" dirty="0" err="1" smtClean="0"/>
              <a:t>one</a:t>
            </a:r>
            <a:r>
              <a:rPr lang="de-DE" dirty="0" smtClean="0"/>
              <a:t> </a:t>
            </a:r>
            <a:r>
              <a:rPr lang="de-DE" dirty="0" err="1" smtClean="0"/>
              <a:t>motif</a:t>
            </a:r>
            <a:endParaRPr lang="de-DE" dirty="0" smtClean="0"/>
          </a:p>
        </p:txBody>
      </p:sp>
    </p:spTree>
    <p:extLst>
      <p:ext uri="{BB962C8B-B14F-4D97-AF65-F5344CB8AC3E}">
        <p14:creationId xmlns:p14="http://schemas.microsoft.com/office/powerpoint/2010/main" val="401029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Transcription</a:t>
            </a:r>
            <a:r>
              <a:rPr lang="de-DE" dirty="0"/>
              <a:t> </a:t>
            </a:r>
            <a:r>
              <a:rPr lang="de-DE" dirty="0" err="1"/>
              <a:t>Factor</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908720"/>
            <a:ext cx="8892480" cy="5336020"/>
          </a:xfrm>
          <a:prstGeom prst="rect">
            <a:avLst/>
          </a:prstGeom>
        </p:spPr>
      </p:pic>
    </p:spTree>
    <p:extLst>
      <p:ext uri="{BB962C8B-B14F-4D97-AF65-F5344CB8AC3E}">
        <p14:creationId xmlns:p14="http://schemas.microsoft.com/office/powerpoint/2010/main" val="244551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smtClean="0"/>
              <a:t>Transcription</a:t>
            </a:r>
            <a:r>
              <a:rPr lang="de-DE" dirty="0" smtClean="0"/>
              <a:t> </a:t>
            </a:r>
            <a:r>
              <a:rPr lang="de-DE" dirty="0" err="1" smtClean="0"/>
              <a:t>Factor</a:t>
            </a:r>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903151"/>
            <a:ext cx="9011154" cy="526215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2823" y="780730"/>
            <a:ext cx="3380610" cy="9146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flipH="1" flipV="1">
            <a:off x="4932040" y="1695347"/>
            <a:ext cx="811088" cy="18388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528" y="2420889"/>
            <a:ext cx="2448267" cy="1914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Arrow Connector 11"/>
          <p:cNvCxnSpPr/>
          <p:nvPr/>
        </p:nvCxnSpPr>
        <p:spPr>
          <a:xfrm flipH="1">
            <a:off x="2915816" y="3608641"/>
            <a:ext cx="3065569"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5816" y="4077072"/>
            <a:ext cx="3467584" cy="2305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9" name="Straight Arrow Connector 18"/>
          <p:cNvCxnSpPr/>
          <p:nvPr/>
        </p:nvCxnSpPr>
        <p:spPr>
          <a:xfrm flipH="1">
            <a:off x="6228184" y="3717032"/>
            <a:ext cx="648072" cy="5760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2220" y="4437112"/>
            <a:ext cx="2514951" cy="7049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27" name="Straight Arrow Connector 26"/>
          <p:cNvCxnSpPr/>
          <p:nvPr/>
        </p:nvCxnSpPr>
        <p:spPr>
          <a:xfrm>
            <a:off x="7524328" y="3717032"/>
            <a:ext cx="72008" cy="6186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2776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Transcription</a:t>
            </a:r>
            <a:r>
              <a:rPr lang="de-DE" dirty="0"/>
              <a:t> </a:t>
            </a:r>
            <a:r>
              <a:rPr lang="de-DE" dirty="0" err="1"/>
              <a:t>Factor</a:t>
            </a:r>
            <a:endParaRPr lang="de-DE" dirty="0"/>
          </a:p>
          <a:p>
            <a:endParaRPr lang="de-DE"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40743"/>
            <a:ext cx="9144000" cy="5440585"/>
          </a:xfrm>
          <a:prstGeom prst="rect">
            <a:avLst/>
          </a:prstGeom>
        </p:spPr>
      </p:pic>
      <p:sp>
        <p:nvSpPr>
          <p:cNvPr id="4" name="Right Arrow 3"/>
          <p:cNvSpPr/>
          <p:nvPr/>
        </p:nvSpPr>
        <p:spPr>
          <a:xfrm>
            <a:off x="6804248" y="5120809"/>
            <a:ext cx="648072" cy="21602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2015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2400" smtClean="0">
            <a:solidFill>
              <a:schemeClr val="tx1"/>
            </a:solidFill>
          </a:defRPr>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4745</Words>
  <Application>Microsoft Office PowerPoint</Application>
  <PresentationFormat>On-screen Show (4:3)</PresentationFormat>
  <Paragraphs>286</Paragraphs>
  <Slides>33</Slides>
  <Notes>31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Larissa-Design</vt:lpstr>
      <vt:lpstr>         TFBS scan within TOBIAS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0</dc:title>
  <dc:creator>Carsten Künne</dc:creator>
  <cp:lastModifiedBy>Petrova, Anastasiia</cp:lastModifiedBy>
  <cp:revision>968</cp:revision>
  <cp:lastPrinted>2013-06-03T14:58:03Z</cp:lastPrinted>
  <dcterms:created xsi:type="dcterms:W3CDTF">2012-12-19T16:41:14Z</dcterms:created>
  <dcterms:modified xsi:type="dcterms:W3CDTF">2018-05-07T11:16:19Z</dcterms:modified>
</cp:coreProperties>
</file>